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59" r:id="rId2"/>
    <p:sldId id="381" r:id="rId3"/>
    <p:sldId id="388" r:id="rId4"/>
    <p:sldId id="397" r:id="rId5"/>
    <p:sldId id="400" r:id="rId6"/>
    <p:sldId id="398" r:id="rId7"/>
    <p:sldId id="371" r:id="rId8"/>
    <p:sldId id="382" r:id="rId9"/>
    <p:sldId id="386" r:id="rId10"/>
    <p:sldId id="419" r:id="rId11"/>
    <p:sldId id="420" r:id="rId12"/>
    <p:sldId id="421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301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 varScale="1">
        <p:scale>
          <a:sx n="104" d="100"/>
          <a:sy n="104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B73D-7CA7-4FFC-96B0-8E609FAE4DDF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8DB8E-EECC-4B26-B68B-44E8828D7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792E960E-6DE4-4D13-A304-7AC2C32145F3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809A3DE-754F-4498-8651-46559259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6F0C129-8B60-467E-A099-6FB68D85132B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A544-A40A-4C6F-87A5-5F4B1531A3A0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5F0A-8744-4463-B848-EC6FB04B011A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D169-F99D-4D3B-9640-1FB6407D4AE7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BE2BCA8-FF2E-4322-B909-49FDF0C2FAEE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8DA5-C782-4ECE-84C4-380B77368632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CC4D-29AB-41E0-B8CE-4FC839D374A7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84E0-3D3B-4D6C-A1A3-182B60ADDBBC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72D4-A3CE-4331-8F3A-076088DC6B48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BA8-C1ED-4D6F-9EB7-4ECF89649445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41A2-9864-4193-836D-1E205C86EC15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1CD7C4-F790-4CDA-B3BB-E7B393011542}" type="datetime1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859C1A-E874-43E9-8720-B94A751D1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5112568" cy="3096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ОБ ОРГАНИЗАЦИИ РАБОТЫ ПО ДОСТИЖЕНИЮ </a:t>
            </a:r>
            <a:br>
              <a:rPr lang="ru-RU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ЦЕЛЕЙ УСТОЙЧИВОГО 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РАЗВИТИЯ В УЧРЕЖДЕНИЯХ ЗДРАВООХРАНЕНИЯ ОБЛАСТИ</a:t>
            </a:r>
            <a:endParaRPr lang="en-US" sz="2800" b="1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00" y="1196752"/>
            <a:ext cx="4067944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Znalezione obrazy dla zapytania Ð¼Ð¸Ð½ÑÐºÐ°Ñ Ð¾Ð±Ð°Ð»ÑÑÑ Ð³ÐµÑÐ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835"/>
            <a:ext cx="1008112" cy="9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>
            <a:spLocks noGrp="1"/>
          </p:cNvSpPr>
          <p:nvPr>
            <p:ph sz="quarter" idx="1"/>
          </p:nvPr>
        </p:nvSpPr>
        <p:spPr>
          <a:xfrm>
            <a:off x="395536" y="4509120"/>
            <a:ext cx="5832648" cy="18068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7200" b="1" dirty="0" smtClean="0">
                <a:latin typeface="+mj-lt"/>
                <a:cs typeface="Arial" pitchFamily="34" charset="0"/>
              </a:rPr>
              <a:t>Начальник отдела лечебно-профилактической помощи главного управления по здравоохранению</a:t>
            </a:r>
          </a:p>
          <a:p>
            <a:pPr marL="0" indent="0">
              <a:buNone/>
            </a:pPr>
            <a:r>
              <a:rPr lang="ru-RU" sz="7200" b="1" dirty="0" smtClean="0">
                <a:latin typeface="+mj-lt"/>
                <a:cs typeface="Arial" pitchFamily="34" charset="0"/>
              </a:rPr>
              <a:t>Лазарева Ольга Константиновна</a:t>
            </a:r>
          </a:p>
          <a:p>
            <a:pPr marL="0" indent="0">
              <a:buNone/>
            </a:pPr>
            <a:r>
              <a:rPr lang="ru-RU" sz="7200" b="1" dirty="0" smtClean="0">
                <a:latin typeface="+mj-lt"/>
                <a:cs typeface="Arial" pitchFamily="34" charset="0"/>
              </a:rPr>
              <a:t>26 декабря  2019 г.</a:t>
            </a:r>
          </a:p>
          <a:p>
            <a:pPr marL="0" indent="0">
              <a:buNone/>
            </a:pPr>
            <a:endParaRPr lang="ru-RU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104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Главное управление  по здравоохранению являются соисполнителями по следующим задачам:</a:t>
            </a:r>
            <a:endParaRPr lang="en-US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0" y="853439"/>
            <a:ext cx="9144000" cy="5810911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C00000"/>
                </a:solidFill>
              </a:rPr>
              <a:t>Задачи </a:t>
            </a:r>
            <a:r>
              <a:rPr lang="ru-RU" sz="1600" b="1" dirty="0">
                <a:solidFill>
                  <a:srgbClr val="C00000"/>
                </a:solidFill>
              </a:rPr>
              <a:t>в области здравоохранения в рамках ЦУР 3</a:t>
            </a:r>
          </a:p>
          <a:p>
            <a:pPr fontAlgn="base">
              <a:lnSpc>
                <a:spcPts val="1400"/>
              </a:lnSpc>
            </a:pPr>
            <a:endParaRPr lang="ru-RU" sz="1300" b="1" dirty="0" smtClean="0"/>
          </a:p>
          <a:p>
            <a:pPr fontAlgn="base">
              <a:lnSpc>
                <a:spcPts val="1400"/>
              </a:lnSpc>
            </a:pPr>
            <a:r>
              <a:rPr lang="ru-RU" sz="1300" b="1" dirty="0" smtClean="0"/>
              <a:t>3.1</a:t>
            </a:r>
            <a:r>
              <a:rPr lang="ru-RU" sz="1300" b="1" dirty="0"/>
              <a:t> К 2030 году снизить глобальный коэффициент материнской смертности до менее 70 случаев на 100 000 живорождений.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3.2 К 2030 году положить конец предотвратимой смертности новорожденных и детей в возрасте до 5 лет, при этом все страны должны стремиться уменьшить неонатальную смертность до не более 12 случаев на 1000 живорождений, а смертность в возрасте до 5 лет до не более 25 случаев на 1000 живорождений.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3.3 К 2030 году положить конец эпидемиям СПИДа, туберкулеза, малярии и тропических болезней, которым не уделяется должного внимания, и обеспечить борьбу с гепатитом, заболеваниями, передаваемыми через воду, и другими инфекционными заболеваниями.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3.4 К 2030 году уменьшить на треть преждевременную смертность от неинфекционных заболеваний посредством профилактики и лечения и поддержания психического здоровья и благополучия.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3.5 Улучшать профилактику и лечение зависимости от </a:t>
            </a:r>
            <a:r>
              <a:rPr lang="ru-RU" sz="1300" b="1" dirty="0" err="1"/>
              <a:t>психоактивных</a:t>
            </a:r>
            <a:r>
              <a:rPr lang="ru-RU" sz="1300" b="1" dirty="0"/>
              <a:t> веществ, в том числе злоупотребления наркотическими средствами и алкоголем.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3.6 К 2020 году вдвое сократить во всем мире число смертей и травм в результате дорожно-транспортных происшествий.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3.7 К 2030 году обеспечить всеобщий доступ к услугам по охране сексуального и репродуктивного здоровья, включая услуги по планированию семьи, информирование и просвещение, и учет вопросов охраны репродуктивного здоровья в национальных стратегиях и программах.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3.8 Обеспечить всеобщий охват услугами здравоохранения, в том числе защиту от финансовых рисков, доступ к качественным основным медико-санитарным услугам и доступ к безопасным, эффективным, качественным и недорогим основным лекарственным средствам и вакцинам для всех.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/>
              <a:t>3.9 К 2030 году существенно сократить количество случаев смерти и заболевания в результате воздействия опасных химических веществ и загрязнения и отравления воздуха, воды и почв.</a:t>
            </a:r>
          </a:p>
          <a:p>
            <a:pPr fontAlgn="base">
              <a:lnSpc>
                <a:spcPts val="1400"/>
              </a:lnSpc>
            </a:pPr>
            <a:r>
              <a:rPr lang="ru-RU" sz="1300" b="1" dirty="0" smtClean="0"/>
              <a:t>3.d</a:t>
            </a:r>
            <a:r>
              <a:rPr lang="ru-RU" sz="1300" b="1" dirty="0"/>
              <a:t> Наращивать потенциал всех стран, особенно развивающихся стран, в области раннего предупреждения, снижения рисков и регулирования национальных и глобальных рисков для здоровья.</a:t>
            </a:r>
          </a:p>
          <a:p>
            <a:endParaRPr lang="en-US" sz="13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1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24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Чтобы </a:t>
            </a:r>
            <a:r>
              <a:rPr lang="ru-RU" b="1" dirty="0">
                <a:solidFill>
                  <a:srgbClr val="FF0000"/>
                </a:solidFill>
              </a:rPr>
              <a:t>достичь этих целей нужно сделать следующее</a:t>
            </a:r>
            <a:r>
              <a:rPr lang="ru-RU" b="1" dirty="0"/>
              <a:t>:</a:t>
            </a:r>
            <a:br>
              <a:rPr lang="ru-RU" b="1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3.a</a:t>
            </a:r>
            <a:r>
              <a:rPr lang="ru-RU" dirty="0"/>
              <a:t> Активизировать при необходимости осуществление Рамочной конвенции ВОЗ по борьбе против табака во всех странах.</a:t>
            </a:r>
          </a:p>
          <a:p>
            <a:pPr fontAlgn="base"/>
            <a:r>
              <a:rPr lang="ru-RU" b="1" dirty="0"/>
              <a:t>3.b</a:t>
            </a:r>
            <a:r>
              <a:rPr lang="ru-RU" dirty="0"/>
              <a:t> Оказывать содействие исследованиям и разработкам вакцин и лекарственных препаратов для лечения инфекционных и неинфекционных болезней, которые в первую очередь затрагивают развивающиеся страны, обеспечивать доступность недорогих основных лекарственных средств и вакцин в соответствии с </a:t>
            </a:r>
            <a:r>
              <a:rPr lang="ru-RU" dirty="0" err="1"/>
              <a:t>Дохинской</a:t>
            </a:r>
            <a:r>
              <a:rPr lang="ru-RU" dirty="0"/>
              <a:t> декларацией «Соглашение по ТРИПС и общественное здравоохранение», в которой подтверждается право развивающихся стран в полном объеме использовать положения Соглашения по торговым аспектам прав интеллектуальной собственности в отношении проявления гибкости для целей охраны здоровья населения и, в частности, обеспечения доступа к лекарственным средствам для всех.</a:t>
            </a:r>
          </a:p>
          <a:p>
            <a:pPr fontAlgn="base"/>
            <a:r>
              <a:rPr lang="ru-RU" b="1" dirty="0"/>
              <a:t>3.c</a:t>
            </a:r>
            <a:r>
              <a:rPr lang="ru-RU" dirty="0"/>
              <a:t> Существенно увеличить финансирование здравоохранения и набор, развитие, профессиональную подготовку и удержание медицинских кадров в развивающихся странах, особенно в наименее развитых странах и малых островных развивающихся государствах.</a:t>
            </a:r>
          </a:p>
          <a:p>
            <a:pPr fontAlgn="base"/>
            <a:r>
              <a:rPr lang="ru-RU" b="1" dirty="0"/>
              <a:t>3.d</a:t>
            </a:r>
            <a:r>
              <a:rPr lang="ru-RU" dirty="0"/>
              <a:t> Наращивать потенциал всех стран, особенно развивающихся стран, в области раннего предупреждения, снижения рисков и регулирования национальных и глобальных рисков для здоровья.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9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028384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Нормативные документы, регламентирующие работу в здравоохранении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Приказ МЗРБ от 15.11.2018 №1177 «О Целях устойчивого развития»</a:t>
            </a:r>
          </a:p>
          <a:p>
            <a:endParaRPr lang="ru-RU" sz="2800" dirty="0"/>
          </a:p>
          <a:p>
            <a:r>
              <a:rPr lang="ru-RU" sz="2800" dirty="0"/>
              <a:t>Приказ главного управления по </a:t>
            </a:r>
            <a:r>
              <a:rPr lang="ru-RU" sz="2800" dirty="0" smtClean="0"/>
              <a:t>здравоохранению </a:t>
            </a:r>
            <a:r>
              <a:rPr lang="ru-RU" sz="2800" dirty="0"/>
              <a:t>Минского облисполкома </a:t>
            </a:r>
          </a:p>
          <a:p>
            <a:pPr marL="0" indent="0">
              <a:buNone/>
            </a:pPr>
            <a:r>
              <a:rPr lang="ru-RU" sz="2800" dirty="0"/>
              <a:t>     от 03.09.2019 №373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2400"/>
            <a:ext cx="1043608" cy="103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7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0052108"/>
              </p:ext>
            </p:extLst>
          </p:nvPr>
        </p:nvGraphicFramePr>
        <p:xfrm>
          <a:off x="457199" y="1027113"/>
          <a:ext cx="8229602" cy="5397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642"/>
                <a:gridCol w="1287642"/>
                <a:gridCol w="1216471"/>
                <a:gridCol w="529998"/>
                <a:gridCol w="529998"/>
                <a:gridCol w="575426"/>
                <a:gridCol w="575426"/>
                <a:gridCol w="575426"/>
                <a:gridCol w="575426"/>
                <a:gridCol w="575426"/>
                <a:gridCol w="500721"/>
              </a:tblGrid>
              <a:tr h="262475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Цели устойчивого развития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Актуальные задачи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Ключевые индикаторы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Годы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Наименование индикатора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2018 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оценка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2019 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оценка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2020 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оценка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2021 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прогноз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2022 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прогноз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2023 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прогноз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2024 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прогноз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2025 г.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прогноз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565331">
                <a:tc rowSpan="8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effectLst/>
                        </a:rPr>
                        <a:t>Цель –</a:t>
                      </a:r>
                      <a:r>
                        <a:rPr lang="ru-RU" sz="1000" dirty="0">
                          <a:effectLst/>
                        </a:rPr>
                        <a:t> улучшение и сохранение здоровья населения, обеспечение здорового образа жизни и содействие благополучию для всех в любом возрасте, увеличение ожидаемой продолжительности жизни, улучшение  и достижение целевых  демографических показателей      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Снижение коэффициента младенческой смертности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Число случаев на 1000 родившихся живыми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3,6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3,2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3,2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3,1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423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Снижение материнской смертности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b="1" dirty="0">
                          <a:effectLst/>
                        </a:rPr>
                        <a:t>Число случаев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706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Доля родов, принятых квалифицированными медицинскими работниками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b="1">
                          <a:effectLst/>
                        </a:rPr>
                        <a:t>%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100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100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565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Снижение смертности трудоспособного населения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b="1">
                          <a:effectLst/>
                        </a:rPr>
                        <a:t>Число случаев на 1000 населения трудоспособного возраста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4,8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4,7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4,6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4,6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4,4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4,4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423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Ожидаемая продолжительность жизни при рождении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b="1">
                          <a:effectLst/>
                        </a:rPr>
                        <a:t>Количество лет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73,5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73,8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74,1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74,2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74,3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74,4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74,5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74,6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39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Снижение детской смертности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Число случаев на 100 000 населения в возрасте 0-17 лет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28,7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35,0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40,0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39,9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39,7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39,5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39,3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 39,0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39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Снижение детской смертности до  5 лет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Число случаев на 1 тыс. родившихся живыми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3,7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4,6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4,4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4,3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4,2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4,1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4,0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  <a:tr h="282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Снижение смертности от туберкулеза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Число случаев на 100 000 населения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3,0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2,9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2,8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2,7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2,6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>
                          <a:effectLst/>
                        </a:rPr>
                        <a:t>2,5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600" spc="-30" dirty="0">
                          <a:effectLst/>
                        </a:rPr>
                        <a:t>2,4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14" marR="54514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424"/>
            <a:ext cx="6851104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Целевые индикаторы развития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3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Целевые индикаторы развития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2488973"/>
              </p:ext>
            </p:extLst>
          </p:nvPr>
        </p:nvGraphicFramePr>
        <p:xfrm>
          <a:off x="168216" y="908720"/>
          <a:ext cx="8507287" cy="5545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447"/>
                <a:gridCol w="1368388"/>
                <a:gridCol w="732457"/>
                <a:gridCol w="732457"/>
                <a:gridCol w="732457"/>
                <a:gridCol w="732457"/>
                <a:gridCol w="732457"/>
                <a:gridCol w="732457"/>
                <a:gridCol w="732457"/>
                <a:gridCol w="563253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Снижение заболеваемости туберкулезом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Число случаев на 100 000 населения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26,5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23,9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21,5                          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21,0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20,9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20,8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20,7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effectLst/>
                        </a:rPr>
                        <a:t>20,5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</a:tr>
              <a:tr h="175596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Увеличение доли пациентов с множественными лекарственно-устойчивыми формами туберкулеза, успешно закончивших п</a:t>
                      </a:r>
                      <a:r>
                        <a:rPr lang="ru-RU" sz="1100" spc="-40" dirty="0">
                          <a:effectLst/>
                        </a:rPr>
                        <a:t>олный курс лечения (18 –</a:t>
                      </a:r>
                      <a:r>
                        <a:rPr lang="ru-RU" sz="1100" dirty="0">
                          <a:effectLst/>
                        </a:rPr>
                        <a:t> 24 месяца), в общем количестве таких пациентов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Удельный вес пациентов, успешно завершивших лечение туберкулеза с множественной лекарственной устойчивостью, начавших лечение 24 месяца назад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58,0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59,2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>
                          <a:effectLst/>
                        </a:rPr>
                        <a:t>60,4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60,5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60,8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61,0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61,2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61,4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</a:tr>
              <a:tr h="146193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Увеличение охватом комбинированной антиретровирусной терапией ВИЧ-позитивных пациентов, нуждающихся в лечении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Отношение числа взрослых и детей, охваченных комбинированной антиретровирусной терапией, к оценочному числу ВИЧ-позитивных пациентов, нуждающихся в лечении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>
                          <a:effectLst/>
                        </a:rPr>
                        <a:t>70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>
                          <a:effectLst/>
                        </a:rPr>
                        <a:t>75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80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80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82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84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85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85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</a:tr>
              <a:tr h="153569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Снижение риска передачи ВИЧ от ВИЧ-инфицированной матери ребенку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Отношение числа ВИЧ-инфицирован­ных детей, родившихся от ВИЧ-инфицированных матерей, к общему числу детей, родившихся от </a:t>
                      </a:r>
                      <a:r>
                        <a:rPr lang="ru-RU" sz="1100" b="1" spc="-20" dirty="0">
                          <a:effectLst/>
                        </a:rPr>
                        <a:t>ВИЧ-инфицированных</a:t>
                      </a:r>
                      <a:r>
                        <a:rPr lang="ru-RU" sz="1100" b="1" dirty="0">
                          <a:effectLst/>
                        </a:rPr>
                        <a:t> матерей</a:t>
                      </a:r>
                      <a:endParaRPr lang="en-US" sz="1000" b="1" dirty="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>
                          <a:effectLst/>
                        </a:rPr>
                        <a:t>1,5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>
                          <a:effectLst/>
                        </a:rPr>
                        <a:t>1,3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>
                          <a:effectLst/>
                        </a:rPr>
                        <a:t>1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spc="-30" dirty="0">
                          <a:effectLst/>
                        </a:rPr>
                        <a:t>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7" marR="57707" marT="0" marB="0"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384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3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79327"/>
          </a:xfrm>
        </p:spPr>
        <p:txBody>
          <a:bodyPr>
            <a:normAutofit fontScale="90000"/>
          </a:bodyPr>
          <a:lstStyle/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2070238"/>
              </p:ext>
            </p:extLst>
          </p:nvPr>
        </p:nvGraphicFramePr>
        <p:xfrm>
          <a:off x="251519" y="1340768"/>
          <a:ext cx="8640960" cy="5072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26625"/>
                <a:gridCol w="146750"/>
                <a:gridCol w="1151179"/>
                <a:gridCol w="1838802"/>
                <a:gridCol w="1838802"/>
                <a:gridCol w="1838802"/>
              </a:tblGrid>
              <a:tr h="398115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мероприятий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реализации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Форма исполнения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исполнители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Ожидаемый результат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</a:tr>
              <a:tr h="19905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РАЗВИТИЕ ЗДРАВООХРАНЕНИЯ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568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Основная цель в области здравоохранения  – улучшение и сохранение здоровья населения, обеспечение здорового образа жизни и содействие благополучию для всех в любом возрасте, увеличение ожидаемой продолжительности жизни, улучшение  и достижение целевых  демографических показателей.       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06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Задача  1. Обеспечение профилактики неинфекционных заболеваний посредством всеобщего и доступного охвата населения услугами первичной медицинской помощи.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4344">
                <a:tc gridSpan="2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>
                          <a:solidFill>
                            <a:schemeClr val="tx1"/>
                          </a:solidFill>
                          <a:effectLst/>
                        </a:rPr>
                        <a:t>Дальнейшее р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азвитие первичной амбулаторно-поликлинической медицинской помощи, путем укомплектованием   учреждений здравоохранения врачами общей практики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 2020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Обучение  </a:t>
                      </a:r>
                      <a:r>
                        <a:rPr lang="ru-RU" sz="1000" kern="1600" spc="-30" dirty="0" err="1">
                          <a:solidFill>
                            <a:schemeClr val="tx1"/>
                          </a:solidFill>
                          <a:effectLst/>
                        </a:rPr>
                        <a:t>БелМАПО</a:t>
                      </a: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 на курсе «врач общей практики» врачей учреждений здравоохранения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</a:rPr>
                        <a:t>Доля врачей общей практики, в общем                            количестве врачей-терапевтов участковых 100% в 2020 году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</a:tr>
              <a:tr h="2135245">
                <a:tc grid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Осуществление укомплектования медицинскими кадрами  учреждений здравоохранения области, в первую очередь амбулаторно-поликлинического звена, активизация работы по повышению профессионального уровня и созданию условий для их закрепления в районах.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Привлечение молодых специалистов с высшим и средним медицинским образованием, целевая подготовка, комплекс мер по закреплению специалистов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</a:rPr>
                        <a:t>Укомплектование под полную потребность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98" marR="44498" marT="0" marB="0"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6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4353"/>
            <a:ext cx="8229600" cy="948264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9373403"/>
              </p:ext>
            </p:extLst>
          </p:nvPr>
        </p:nvGraphicFramePr>
        <p:xfrm>
          <a:off x="251520" y="1280921"/>
          <a:ext cx="8640959" cy="49371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9746"/>
                <a:gridCol w="811402"/>
                <a:gridCol w="1991622"/>
                <a:gridCol w="1549040"/>
                <a:gridCol w="2139149"/>
              </a:tblGrid>
              <a:tr h="223062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Развитие системы передвижных форм лечебно-диагностической  и консультативной помощи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2019-2025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продолжить внедрение в  работу учреждений здравоохранения передвижных комплексов, разработка маршрутов их движения с учетом расположения населенных пунктов и определена кратность выездов фельдшерско- акушерских пунктов по маршрутам исходя их численности проживающего населения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Улучшение качества и доступность медицинской помощи населению, в том числе сельскому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</a:tr>
              <a:tr h="270649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Централизация службы скорой медицинской помощи в Минской области.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2019-2021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600" spc="-30" dirty="0">
                          <a:solidFill>
                            <a:schemeClr val="tx1"/>
                          </a:solidFill>
                          <a:effectLst/>
                        </a:rPr>
                        <a:t>Поэтапное подчинение районных подразделений  скорой медицинской помощи  государственному учреждению  здравоохранения «Минский областной центр скорой медицинской помощи»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Улучшение качества и доступность медицинской помощи путем  «стирания» границ территориальной привязанности позволит повлиять на  основные демографические показатели (смертность населения в трудоспособном возрасте в  2025 г. – 4,4 на 1000 населения трудоспособного возраста; о</a:t>
                      </a:r>
                      <a:r>
                        <a:rPr lang="ru-RU" sz="1200" kern="1600" spc="-30" dirty="0">
                          <a:solidFill>
                            <a:schemeClr val="tx1"/>
                          </a:solidFill>
                          <a:effectLst/>
                        </a:rPr>
                        <a:t>жидаемая продолжительность жизни при рождении в 2025 г.- 74,6)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1" marR="40151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9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68152"/>
          </a:xfrm>
        </p:spPr>
        <p:txBody>
          <a:bodyPr>
            <a:noAutofit/>
          </a:bodyPr>
          <a:lstStyle/>
          <a:p>
            <a:r>
              <a:rPr lang="ru-RU" alt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мер по решению задач социально-экономического развития Минской области на 2020 -2025 годы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1704524"/>
              </p:ext>
            </p:extLst>
          </p:nvPr>
        </p:nvGraphicFramePr>
        <p:xfrm>
          <a:off x="109565" y="908720"/>
          <a:ext cx="8854924" cy="5341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16338"/>
                <a:gridCol w="1771217"/>
                <a:gridCol w="1309161"/>
                <a:gridCol w="1232151"/>
                <a:gridCol w="1626057"/>
              </a:tblGrid>
              <a:tr h="313794">
                <a:tc gridSpan="5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Задача №  2. Развитие службы охраны материнства и детства с целью дальнейшего снижение младенческой смертности, смертности  детей в возрасте до пяти лет</a:t>
                      </a:r>
                      <a:endParaRPr lang="en-US" sz="1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005" marR="280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9898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Внедрение в работу алгоритма преемственности в работе акушеров-гинекологов, педиатров, участковых терапевтов, врачей-наркологов по дальнейшему обеспечению медицинского контроля за состоянием здоровья женщин фертильного возраста с тяжелой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экстрагенитальной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 патологией, активизируя  работу по профилактике у них не планируемой беременности и своевременному обновлению списков женщин фертильного возраста из группы СОП и из категории обязанных лиц для максимального охвата их методами контрацепции.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14350"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Разработка плана мероприятий на 2019-2025 годы с внесением  данного  пункта с целю его реализации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600" spc="-30" dirty="0">
                          <a:solidFill>
                            <a:schemeClr val="tx1"/>
                          </a:solidFill>
                          <a:effectLst/>
                        </a:rPr>
                        <a:t>Снижение младенческой смертности                       (в 2025г.-  3,1 на 1000 родившихся живыми), детской смертности   (в 2025г.- до 39,0 на 100000 детей в возрасте  от 0 до 18 лет), смертности  детей в возрасте  до  5 лет ( в 2025 г. до 4,0 на 1000 родившихся живыми)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</a:tr>
              <a:tr h="989326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Совершенствование санитарно-просветительской работы по мотивации ответственного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родительства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, безопасного материнства, здорового образа жизни с отображением материалов в средствах массовой информации.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Проведение санитарно-просветительской работы путем проведения бесед, издание и распространение печатной продукции по здоровому образу жизни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600" spc="-30" dirty="0">
                          <a:solidFill>
                            <a:schemeClr val="tx1"/>
                          </a:solidFill>
                          <a:effectLst/>
                        </a:rPr>
                        <a:t>Снижение младенческой смертности                       (в 2025г.-  3,1 на 1000 родившихся живыми), детской смертности   (в 2025г.- до 39,0 на 100000 детей в возрасте  от 0 до 17 лет), смертности  детей в возрасте  до  5 лет ( в 2025 г. до 4,0 на 1000 родившихся живыми)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</a:tr>
              <a:tr h="131910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Продолжить работу модельных центров по профилактике детского травматизма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Проведение обучения занятий для молодых родителей по созданию для ребенка безопасной среды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УЗ «Клинический родильный дом Минской области»,                     УЗ «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Борисовский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родильный дом»,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УЗ «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Солигорская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ЦРБ»,                      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УЗ«Молодечненская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ЦРБ»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600" spc="-30" dirty="0">
                          <a:solidFill>
                            <a:schemeClr val="tx1"/>
                          </a:solidFill>
                          <a:effectLst/>
                        </a:rPr>
                        <a:t>Снижение показателя детского травматизма к 2025 году до  5300 на 100 тыс.  детского населения в возрасте 0-17 лет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</a:tr>
              <a:tr h="1319103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Продолжить реализацию на базе УЗ «Клинический родильный дом Минской области» проекта международной технической помощи «Использование записи для учета наблюдения – трансграничное сотрудничество региональных больниц в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Седльце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и Минске для охраны здоровья матери и ребенка» в рамках Программы трансграничного сотрудничества Европейского инструмента соседства «Польша-Беларусь-Украина» на 2014-2020 годы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Участие  Минского облисполкома в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софинаннсировании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проекта  международной технической помощи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УЗ «Клинический родильный дом Минской области»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Улучшение качества и доступность медицинской помощи матерям и детям,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600" spc="-30" dirty="0">
                          <a:solidFill>
                            <a:schemeClr val="tx1"/>
                          </a:solidFill>
                          <a:effectLst/>
                        </a:rPr>
                        <a:t>снижение младенческой смертности                       (в 2025г.-  3,1 на 1000 родившихся живыми), детской смертности   (в 2025г.- до 39,0 на 100000 детей в возрасте  от 0 до 17 лет), смертности  детей в возрасте  до  5 лет ( в 2025 г. до 4,0 на 1000 родившихся живыми)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05" marR="28005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00" y="21533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1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6362056"/>
              </p:ext>
            </p:extLst>
          </p:nvPr>
        </p:nvGraphicFramePr>
        <p:xfrm>
          <a:off x="179512" y="826261"/>
          <a:ext cx="8784975" cy="52482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18108"/>
                <a:gridCol w="825083"/>
                <a:gridCol w="1274281"/>
                <a:gridCol w="1317921"/>
                <a:gridCol w="1649582"/>
              </a:tblGrid>
              <a:tr h="501269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  <a:effectLst/>
                        </a:rPr>
                        <a:t>Задача №3. Дальнейшее снижение смертности от неинфекционных заболеваний посредством профилактики и лечения и поддержания психического здоровья и благополучия.</a:t>
                      </a:r>
                      <a:endParaRPr lang="en-US" sz="1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kern="1600" spc="-3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3177">
                <a:tc>
                  <a:txBody>
                    <a:bodyPr/>
                    <a:lstStyle/>
                    <a:p>
                      <a:pPr marL="4572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Продолжить работу  по обучению медицинских работников первичного звена здравоохранения, служб скорой медицинской помощи и стационаров  выявлению и консультированию лиц, совершивших суицидальные попытки.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Организация и проведение семинаров,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вебинаров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и т.д.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учреждение здравоохранения «Минский областной клинический центр «Психиатрия-наркология»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Целевой показатель - уровень регистрации суицидальных попыток медицинскими работниками первичного звена здравоохранения, служб скорой медицинской помощи и стационаров, врачами-психиатрами-наркологами и врачами-психотерапевтами (значение - не менее 65 на 100 тыс населения за год)</a:t>
                      </a:r>
                      <a:b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</a:tr>
              <a:tr h="2187354">
                <a:tc>
                  <a:txBody>
                    <a:bodyPr/>
                    <a:lstStyle/>
                    <a:p>
                      <a:pPr marL="4572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Продолжить обучение медицинских работников первичного звена здравоохранения выявлению и лечению тревожных и депрессивных расстройств у пациентов.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Организация и проведение семинаров, вебинаров и т.д.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учреждение здравоохранения «Минский областной клинический центр «Психиатрия-наркология»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Целевой показатель - уровень регистрации суицидальных попыток медицинскими работниками первичного звена здравоохранения, служб скорой медицинской помощи и стационаров, врачами-психиатрами-наркологами и врачами-психотерапевтами (значение - не менее 65 на 100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тыс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населения за год)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65" marR="57165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8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36"/>
            <a:ext cx="8229600" cy="990600"/>
          </a:xfrm>
        </p:spPr>
        <p:txBody>
          <a:bodyPr>
            <a:norm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8869746"/>
              </p:ext>
            </p:extLst>
          </p:nvPr>
        </p:nvGraphicFramePr>
        <p:xfrm>
          <a:off x="305311" y="1239118"/>
          <a:ext cx="8363272" cy="5117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1112"/>
                <a:gridCol w="789397"/>
                <a:gridCol w="1260921"/>
                <a:gridCol w="1260921"/>
                <a:gridCol w="1260921"/>
              </a:tblGrid>
              <a:tr h="358357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Задача № 4 Улучшение профилактики и лечения зависимости  от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веществ, в том числе злоупотребления наркотическими средствами и алкоголем.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953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Проводить работу по обучению медицинских работников первичного звена здравоохранения, служб скорой медицинской помощи и стационаров  выявлению и консультированию лиц, употребляющих алкоголь с вредными для здоровья последствиями;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Организация и проведение семинаров,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вебинаров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и т.д.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учреждение здравоохранения «Минский областной клинический центр «Психиатрия-наркология»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Уровень выявления  лиц, употребляющих алкоголь с вредными для здоровья последствиями, 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медицинскими работниками первичного звена здравоохранения, служб скорой медицинской помощи и стационаров, врачами-психиатрами-наркологами не менее 470 на 100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тыс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населения за год.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</a:tr>
              <a:tr h="2335953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Обеспечить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консультирование врачами-психиатрами-наркологами всех лиц, поступающих в организации здравоохранения по поводу отравлений (передозировок) наркотическими средствами, психотропными веществами.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 проведение консультаций в учреждениях здравоохранения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Минской области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учреждение здравоохранения «Минский областной клинический центр «Психиатрия-наркология»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Уровень выявления  лиц, употребляющих алкоголь с вредными для здоровья последствиями, 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медицинскими работниками первичного звена здравоохранения, служб скорой медицинской помощи и стационаров, врачами-психиатрами-наркологами не менее 470 на 100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тыс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населения за год.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05" marR="42905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1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nalezione obrazy dla zapytania ÑÐµÐ»Ð¸ ÑÑÑÐ¾Ð¹ÑÐ¸Ð²Ð¾Ð³Ð¾ ÑÐ°Ð·Ð²Ð¸ÑÐ¸Ñ Ð² Ð±ÐµÐ»Ð°ÑÑÑ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" y="260648"/>
            <a:ext cx="8936719" cy="53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145"/>
            <a:ext cx="8229600" cy="990600"/>
          </a:xfrm>
        </p:spPr>
        <p:txBody>
          <a:bodyPr>
            <a:norm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953759"/>
              </p:ext>
            </p:extLst>
          </p:nvPr>
        </p:nvGraphicFramePr>
        <p:xfrm>
          <a:off x="251520" y="1196753"/>
          <a:ext cx="8640959" cy="4793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16990"/>
                <a:gridCol w="815608"/>
                <a:gridCol w="1302787"/>
                <a:gridCol w="1302787"/>
                <a:gridCol w="1302787"/>
              </a:tblGrid>
              <a:tr h="399845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Задача №5 Обеспечения всеобщего доступа к услугам по охране сексуального и репродуктивного здоровья, включая услуги по планированию семьи, информирование и просвещение.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4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Совершенствование работы Центров дружественным подросткам и молодежи в учреждениях здравоохранения Минской области.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2020-2023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Обучение специалистов  Центров дружественным подросткам и молодежи работы с подростками и молодежью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929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tx1"/>
                          </a:solidFill>
                          <a:effectLst/>
                        </a:rPr>
                        <a:t>Совершенствование работы родовспомогательных учреждений области  по </a:t>
                      </a:r>
                      <a:r>
                        <a:rPr lang="ru-RU" sz="1100" spc="-10" dirty="0" err="1">
                          <a:solidFill>
                            <a:schemeClr val="tx1"/>
                          </a:solidFill>
                          <a:effectLst/>
                        </a:rPr>
                        <a:t>предабортному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effectLst/>
                        </a:rPr>
                        <a:t> психологическому консультированию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и формированию навыков у молодежи ответственного полового поведения.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Укомплектовать имеющиеся вакансии психолога, психотерапевта  физическими лицами,. Организация и  проведение обучающих семинаров, вебинаров для  врачей акушеро-гинекологов, психологов, психотерапевтов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62" marR="591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8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44" y="116632"/>
            <a:ext cx="8229600" cy="990600"/>
          </a:xfrm>
        </p:spPr>
        <p:txBody>
          <a:bodyPr>
            <a:norm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endParaRPr lang="en-US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statistical committee of the Republic of Belarus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6020376"/>
              </p:ext>
            </p:extLst>
          </p:nvPr>
        </p:nvGraphicFramePr>
        <p:xfrm>
          <a:off x="193444" y="1268760"/>
          <a:ext cx="8496944" cy="5159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8558"/>
                <a:gridCol w="800416"/>
                <a:gridCol w="1430928"/>
                <a:gridCol w="1278521"/>
                <a:gridCol w="1278521"/>
              </a:tblGrid>
              <a:tr h="37154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Задача №6 Дальнейшее внедрение информационных компьютерных технологий с оснащением </a:t>
                      </a:r>
                      <a:r>
                        <a:rPr lang="ru-RU" sz="1200" spc="-3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амбулаторно-поликлинических и стационарных организаций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автоматизированными информационными системами  и локальными сетями.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806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Строительство (модернизации) локально-вычислительных сетей (ЛВС) во всех учреждениях здравоохранения Минской области, вошедших в проект «Модернизация системы здравоохранения Республики Беларусь» с привлечением средств Всемирного банка.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Строительство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(модернизация)ЛВС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2022 – 100%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(к 2022 году во всех учреждениях здравоохранения должны быть построены ЛВС).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</a:tr>
              <a:tr h="134581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Оснащение учреждений здравоохранения Минской области компьютерной техникой и специализированным программным обеспечением для  автоматизации рабочих мест врачебного и среднего медицинского персонала (как с привлечением средств Всемирного банка, так и за счет бюджетного финансирования). Завершение комплексной информатизации лечебно-диагностического процесса в организациях здравоохранения Минской области, что позволит осуществить переход к ведению медицинских документов в электронном виде.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2020-2023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Разработка , внедрение программного продукта, создание автоматизированных рабочих мест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Учреждения здравоохранения области должны быть оснащены АРМ: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2021 – 60%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2022 – 80%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2023 – 100%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</a:tr>
              <a:tr h="104805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Проведение мероприятий по обеспечению информационной безопасности ИТ-инфраструктуры учреждений здравоохранения	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2020-2022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Разработка и  , внедрение программного продукта по созданию  информационной безопасности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 2022 году – создание системы защиты информации в каждом учреждении здравоохранения.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</a:tr>
              <a:tr h="1233660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Интеграция учреждений здравоохранения Минской области с Центральной Платформой централизованной информационной системы здравоохранения (ЦИСЗ) (обеспечение формирования и ведения интегрированных электронных медицинских карт (ИЭМК), электронное взаимодействие в медицинских электронных сервисах,                                 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в АИС «Электронный рецепт»)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2020-2024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Обеспечение формирования и ведения интегрированных электронных медицинских карт, электронное взаимодействие в медицинских электронных сервисах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– 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(все учреждения здравоохранения должны работать в ЦИСЗ)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8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028384" cy="864096"/>
          </a:xfrm>
        </p:spPr>
        <p:txBody>
          <a:bodyPr>
            <a:norm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44387903"/>
              </p:ext>
            </p:extLst>
          </p:nvPr>
        </p:nvGraphicFramePr>
        <p:xfrm>
          <a:off x="179512" y="1340768"/>
          <a:ext cx="8507289" cy="5331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0856"/>
                <a:gridCol w="1137910"/>
                <a:gridCol w="1668934"/>
                <a:gridCol w="1289631"/>
                <a:gridCol w="2199958"/>
              </a:tblGrid>
              <a:tr h="576064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</a:rPr>
                        <a:t>Задача №7 Улучшение доступности  специализированной помощи населению, в том числе  проживающему в сельской местности, к качественным и  недорогим основным лекарственным средствам и вакцинам. </a:t>
                      </a:r>
                      <a:endParaRPr lang="en-US" sz="14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9741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Создание территориальных центров специализированной медицинской помощи населению, имеющих достаточные ресурсные возможности   для оказания специализированной помощи,  выполнения  высокотехнологичных и сложных вмешательств.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Интеграция в территориальных центрах специализированной медицинской помощи имеющихся ресурсов (оборудования, специалистов) позволит населению получить качественную медицинскую помощь   с применением современных технологий и достичь  целевых показателей.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</a:tr>
              <a:tr h="703464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Укрепление  материально-технической базы территориальных центров специализированной медицинской помощи.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 территориальных центров  специализированной медицинской помощи  медицинским оборудованием,  лекарственными средствами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доступности специализированной помощи  населению, в том числе сельскому.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</a:tr>
              <a:tr h="2467534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Улучшение доступности  к качественным и  недорогим основным лекарственным средствам и вакцинам.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 пациентов лекарственными средствами в  условиях стационара  осуществлять в пределах  республиканского формуляра лекарственных средств.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 пациентов лекарственными средствами в  амбулаторных условиях осуществлять в пределах   перечня основных лекарственных средств.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Позволит повлиять на  основные демографические показатели (смертность населения в трудоспособном возрасте в  2025 г. – 3,8 на 1000 населения трудоспособного возраста; о</a:t>
                      </a:r>
                      <a:r>
                        <a:rPr lang="ru-RU" sz="1000" kern="1600" spc="-30" dirty="0">
                          <a:solidFill>
                            <a:schemeClr val="tx1"/>
                          </a:solidFill>
                          <a:effectLst/>
                        </a:rPr>
                        <a:t>жидаемая продолжительность жизни при рождении в 2025 г.- 74,6), а также достичь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экономного расходования запланированных объемов финансирования.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Позволит достичь охвата профилактическими прививками детского населения не менее 97%,  взрослого населения – не менее 95% (вирусный гепатит В: дети – не менее 97%; взрослые – не менее 95%; туберкулез: дети – не менее 97%; дифтерия, столбняк, коклюш: дети – не менее 97%).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1" marR="29221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3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3" y="164379"/>
            <a:ext cx="8229600" cy="990600"/>
          </a:xfrm>
        </p:spPr>
        <p:txBody>
          <a:bodyPr>
            <a:normAutofit/>
          </a:bodyPr>
          <a:lstStyle/>
          <a:p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Комплекс мер по решению задач социально-экономического развития Минской области на 2020 -2025 годы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8224722"/>
              </p:ext>
            </p:extLst>
          </p:nvPr>
        </p:nvGraphicFramePr>
        <p:xfrm>
          <a:off x="189856" y="1250623"/>
          <a:ext cx="8496944" cy="53758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3363"/>
                <a:gridCol w="799619"/>
                <a:gridCol w="1547924"/>
                <a:gridCol w="1277248"/>
                <a:gridCol w="1268790"/>
              </a:tblGrid>
              <a:tr h="643269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Задача №8 Мероприятия по достижению показателей прогноза экспорта услуг (медицинских, образовательных)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9001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Освоение новых ресурсосберегающих и высокотехнологичных видов оперативных вмешательств, профилактики и лечения заболеваний, комплексных лечебно-профилактических программ для пациентов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Увеличение количества учреждений здравоохранения, оказывающих высокотехнологичную  медицинскую помощь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   Привлечение дополнительных средств на развитие материально-технической базы учреждений здравоохранения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</a:tr>
              <a:tr h="759001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Оптимизация стоимости медицинских и образовательных услуг (в пересчете на иностранную валюту) с учетом востребованности таких услуг иностранными гражданами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Своевременный пересмотр прейскурантов на медицинские услуги, оказываемые иностранным гражданам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Привлечение дополнительных средств на развитие материально-технической базы учреждений здравоохранения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</a:tr>
              <a:tr h="904837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Обеспечить прирост количества проведения клинических испытаний новых лекарственных средств, изделий медицинского назначения и медицинской техники зарубежного производства, в первую очередь за счет  мотивации работников, с установлением вознаграждения команде исследователей до 40% от поступивших средств от иностранного клинического испытания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Заключение договоров с фармацевтическими компаниями  на клинические испытания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Привлечение дополнительных средств на развитие материально-технической базы учреждений здравоохранения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</a:tr>
              <a:tr h="759001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Проведение  встреч с операторами медицинского туризма (посредниками), с которыми заключены договора с целью обозначения и решения проблемных вопросов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Приглашение в учреждения здравоохранения операторов с целью ознакомления со спектром медицинских услуг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Привлечение дополнительных средств на развитие материально-технической базы учреждений здравоохранения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</a:tr>
              <a:tr h="759001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Информирование иностранных граждан об оказании платных медицинских и образовательных услуг за рубежом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Размещение информации на сайтах, СМИ и др.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Привлечение дополнительных средств на развитие материально-технической базы учреждений здравоохранения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</a:tr>
              <a:tr h="791733"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Модернизация существующих сайтов и рекламно-информационных материалов (буклеты, плакаты, визитки на русском и английском (при необходимости) языках). Информирование с их помощью населения и иностранных граждан о перечне, стоимости, условиях предоставления образовательных и платных медицинских услуг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2020-2025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Своевременное  размещение информации  на сайтах об изменениях в  наименовании платных услуг и тарифах  на них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Главное управление по здравоохранению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Минского облисполкома, учреждения здравоохранения Минской области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Привлечение дополнительных средств на развитие материально-технической базы учреждений здравоохранения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5" marR="37285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660953" y="0"/>
            <a:ext cx="136882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400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3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768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Благодарю за внимание!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971600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8064896" cy="18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136904" cy="33843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Цели </a:t>
            </a:r>
            <a:r>
              <a:rPr lang="ru-RU" sz="3600" b="1" dirty="0" smtClean="0"/>
              <a:t>– </a:t>
            </a:r>
          </a:p>
          <a:p>
            <a:pPr algn="ctr"/>
            <a:r>
              <a:rPr lang="ru-RU" sz="2800" dirty="0" smtClean="0"/>
              <a:t>меры</a:t>
            </a:r>
            <a:r>
              <a:rPr lang="ru-RU" sz="2800" dirty="0"/>
              <a:t>, </a:t>
            </a:r>
            <a:r>
              <a:rPr lang="ru-RU" sz="2800" dirty="0" smtClean="0"/>
              <a:t>которые ориентированные </a:t>
            </a:r>
            <a:r>
              <a:rPr lang="ru-RU" sz="2800" dirty="0"/>
              <a:t>на обеспечение равномерного прогресса в </a:t>
            </a:r>
            <a:r>
              <a:rPr lang="ru-RU" sz="2800" dirty="0" smtClean="0"/>
              <a:t>: </a:t>
            </a:r>
            <a:r>
              <a:rPr lang="ru-RU" sz="2800" dirty="0"/>
              <a:t>экономического роста, социальной интеграции и охраны окружающей среды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03" y="244567"/>
            <a:ext cx="8229600" cy="3747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Цели устойчивого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5719162"/>
              </p:ext>
            </p:extLst>
          </p:nvPr>
        </p:nvGraphicFramePr>
        <p:xfrm>
          <a:off x="373935" y="703552"/>
          <a:ext cx="7549862" cy="50645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54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7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Цель 1.</a:t>
                      </a:r>
                      <a:r>
                        <a:rPr lang="ru-RU" sz="1600" dirty="0" smtClean="0"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latin typeface="+mn-lt"/>
                        </a:rPr>
                        <a:t>Повсеместная ликвидация нищеты во всех ее формах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Цель 2.</a:t>
                      </a:r>
                      <a:r>
                        <a:rPr lang="ru-RU" sz="1600" dirty="0" smtClean="0">
                          <a:latin typeface="+mn-lt"/>
                        </a:rPr>
                        <a:t> Ликвидация голода, обеспечение продовольственной безопасности и улучшение питания и содействие устойчивому развитию сельского хозяйства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Цель 3. «Обеспечение здорового образа жизни и содействие благополучию для всех в любом возрасте». </a:t>
                      </a:r>
                      <a:endParaRPr kumimoji="0" lang="en-US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907934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4.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всеохватного и справедливого качественного образования и поощрение возможности обучения на протяжении всей жизни для всех». 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1188484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5.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гендерного равенства и расширение прав и возможностей всех женщин и девочек». 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618639"/>
                  </a:ext>
                </a:extLst>
              </a:tr>
              <a:tr h="83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Цель 6.</a:t>
                      </a:r>
                      <a:r>
                        <a:rPr lang="ru-RU" sz="1600" dirty="0" smtClean="0">
                          <a:latin typeface="+mn-lt"/>
                        </a:rPr>
                        <a:t> Обеспечение наличия и рационального использования водных ресурсов и санитарии для всех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37" y="703552"/>
            <a:ext cx="735781" cy="7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0C18~1\AppData\Local\Temp\Rar$DIa4576.17965\6_clean_water_sanit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114" y="4902361"/>
            <a:ext cx="720080" cy="72205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3115" y="1442889"/>
            <a:ext cx="720079" cy="7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4" descr="Znalezione obrazy dla zapytania ÑÐµÐ»Ð¸ ÑÑÑÐ¾Ð¹ÑÐ¸Ð²Ð¾Ð³Ð¾ ÑÐ°Ð·Ð²Ð¸ÑÐ¸Ñ Ð² Ð±ÐµÐ»Ð°ÑÑÑÐ¸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00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12751" r="11044" b="11650"/>
          <a:stretch/>
        </p:blipFill>
        <p:spPr bwMode="auto">
          <a:xfrm>
            <a:off x="8101410" y="2214937"/>
            <a:ext cx="767218" cy="82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00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t="16033" r="11628" b="13408"/>
          <a:stretch/>
        </p:blipFill>
        <p:spPr bwMode="auto">
          <a:xfrm>
            <a:off x="8089443" y="3117595"/>
            <a:ext cx="826711" cy="7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00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5844" r="12645" b="13597"/>
          <a:stretch/>
        </p:blipFill>
        <p:spPr bwMode="auto">
          <a:xfrm>
            <a:off x="8089443" y="403518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0591024"/>
              </p:ext>
            </p:extLst>
          </p:nvPr>
        </p:nvGraphicFramePr>
        <p:xfrm>
          <a:off x="416827" y="655229"/>
          <a:ext cx="7549862" cy="55191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54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Цель 7.</a:t>
                      </a:r>
                      <a:r>
                        <a:rPr lang="ru-RU" sz="1600" dirty="0" smtClean="0"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latin typeface="+mn-lt"/>
                        </a:rPr>
                        <a:t>Обеспечение доступа к недорогим, надежным, устойчивым и современным источникам энергии для всех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8.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«Содействие поступательному, всеохватному и устойчивому экономическому росту, полной и производительной занятости и достойной работе для всех». </a:t>
                      </a:r>
                      <a:endParaRPr kumimoji="0"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9.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стойкой инфраструктуры, содействие всеохватной и устойчивой индустриализации и инновациям</a:t>
                      </a:r>
                    </a:p>
                    <a:p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10.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«Сокращение неравенства внутри стран и между ними». </a:t>
                      </a:r>
                      <a:endParaRPr kumimoji="0"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138866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Цель 11. </a:t>
                      </a:r>
                      <a:r>
                        <a:rPr lang="ru-RU" sz="1600" dirty="0" smtClean="0">
                          <a:latin typeface="+mn-lt"/>
                        </a:rPr>
                        <a:t>Обеспечение открытости, безопасности, жизнестойкости и экологической устойчивости городов и населенных пунктов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5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Calibri" pitchFamily="34" charset="0"/>
                        </a:rPr>
                        <a:t>Цель 12. </a:t>
                      </a:r>
                      <a:r>
                        <a:rPr lang="ru-RU" sz="1600" b="0" dirty="0" smtClean="0">
                          <a:latin typeface="+mn-lt"/>
                          <a:cs typeface="Calibri" pitchFamily="34" charset="0"/>
                        </a:rPr>
                        <a:t>Обеспечение перехода к рациональным моделям потребления и производства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8789794"/>
                  </a:ext>
                </a:extLst>
              </a:tr>
            </a:tbl>
          </a:graphicData>
        </a:graphic>
      </p:graphicFrame>
      <p:pic>
        <p:nvPicPr>
          <p:cNvPr id="9" name="Picture 4" descr="C:\Users\0C18~1\AppData\Local\Temp\Rar$DIa4576.29677\9_industry_innovation_infra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21" y="2572627"/>
            <a:ext cx="718108" cy="720080"/>
          </a:xfrm>
          <a:prstGeom prst="rect">
            <a:avLst/>
          </a:prstGeom>
          <a:noFill/>
        </p:spPr>
      </p:pic>
      <p:pic>
        <p:nvPicPr>
          <p:cNvPr id="10" name="Picture 5" descr="C:\Users\0C18~1\AppData\Local\Temp\Rar$DIa4576.38369\11_sustainable_cities_communit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723" y="4343255"/>
            <a:ext cx="722446" cy="72443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558" y="737483"/>
            <a:ext cx="733611" cy="7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4" descr="Znalezione obrazy dla zapytania ÑÐµÐ»Ð¸ ÑÑÑÐ¾Ð¹ÑÐ¸Ð²Ð¾Ð³Ð¾ ÑÐ°Ð·Ð²Ð¸ÑÐ¸Ñ Ð² Ð±ÐµÐ»Ð°ÑÑÑÐ¸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81203" y="244567"/>
            <a:ext cx="8229600" cy="3747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Цели устойчивого развития</a:t>
            </a:r>
            <a:endParaRPr lang="ru-RU" sz="2400" dirty="0"/>
          </a:p>
        </p:txBody>
      </p:sp>
      <p:pic>
        <p:nvPicPr>
          <p:cNvPr id="6146" name="Picture 2" descr="image00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15844" r="12645" b="13596"/>
          <a:stretch/>
        </p:blipFill>
        <p:spPr bwMode="auto">
          <a:xfrm>
            <a:off x="7994233" y="1678674"/>
            <a:ext cx="788685" cy="7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00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5844" r="12645" b="13597"/>
          <a:stretch/>
        </p:blipFill>
        <p:spPr bwMode="auto">
          <a:xfrm>
            <a:off x="8008601" y="3465328"/>
            <a:ext cx="736311" cy="7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00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5844" r="12645" b="13597"/>
          <a:stretch/>
        </p:blipFill>
        <p:spPr bwMode="auto">
          <a:xfrm>
            <a:off x="8003791" y="5209301"/>
            <a:ext cx="797143" cy="7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0919203"/>
              </p:ext>
            </p:extLst>
          </p:nvPr>
        </p:nvGraphicFramePr>
        <p:xfrm>
          <a:off x="381203" y="663640"/>
          <a:ext cx="7355160" cy="51277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55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627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Calibri" pitchFamily="34" charset="0"/>
                        </a:rPr>
                        <a:t>Цель 13. </a:t>
                      </a:r>
                      <a:r>
                        <a:rPr lang="ru-RU" sz="1600" b="0" dirty="0" smtClean="0">
                          <a:latin typeface="+mn-lt"/>
                          <a:cs typeface="Calibri" pitchFamily="34" charset="0"/>
                        </a:rPr>
                        <a:t>Принятие срочных мер по борьбе с изменением климата и его последствиями</a:t>
                      </a:r>
                      <a:endParaRPr lang="ru-RU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Calibri" pitchFamily="34" charset="0"/>
                        </a:rPr>
                        <a:t>Цель 14. </a:t>
                      </a:r>
                      <a:r>
                        <a:rPr lang="ru-RU" sz="1600" dirty="0" smtClean="0">
                          <a:latin typeface="+mn-lt"/>
                          <a:cs typeface="Calibri" pitchFamily="34" charset="0"/>
                        </a:rPr>
                        <a:t>Сохранение и рациональное использование океанов, морей и морских ресурсов в интересах устойчивого развития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Calibri" pitchFamily="34" charset="0"/>
                        </a:rPr>
                        <a:t>Цель 15. </a:t>
                      </a:r>
                      <a:r>
                        <a:rPr lang="ru-RU" sz="1600" dirty="0" smtClean="0">
                          <a:latin typeface="+mn-lt"/>
                          <a:cs typeface="Calibri" pitchFamily="34" charset="0"/>
                        </a:rPr>
                        <a:t>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деградации земель и прекращение процесса утраты биологического разнообразия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Цель 16.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«Содействие построению миролюбивого и открытого общества в интересах устойчивого развития, обеспечение доступа к правосудию для всех и создание эффективных, подотчетных и основанных на широком участии учреждений на всех уровнях». 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7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Цель 17. </a:t>
                      </a: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Укрепление средств осуществления и активизация работы в рамках Глобального партнерства в интересах устойчивого развития </a:t>
                      </a:r>
                      <a:endParaRPr lang="ru-RU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" name="Picture 7" descr="C:\Users\0C18~1\AppData\Local\Temp\Rar$DIa4576.8069\13_climate_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062" y="714300"/>
            <a:ext cx="722841" cy="724825"/>
          </a:xfrm>
          <a:prstGeom prst="rect">
            <a:avLst/>
          </a:prstGeom>
          <a:noFill/>
        </p:spPr>
      </p:pic>
      <p:pic>
        <p:nvPicPr>
          <p:cNvPr id="16" name="Picture 8" descr="C:\Users\0C18~1\AppData\Local\Temp\Rar$DIa4576.48416\14_life_below_wa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062" y="1521956"/>
            <a:ext cx="722248" cy="724231"/>
          </a:xfrm>
          <a:prstGeom prst="rect">
            <a:avLst/>
          </a:prstGeom>
          <a:noFill/>
        </p:spPr>
      </p:pic>
      <p:pic>
        <p:nvPicPr>
          <p:cNvPr id="17" name="Picture 9" descr="C:\Users\0C18~1\AppData\Local\Temp\Rar$DIa4576.6120\15_life_on_l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7062" y="2527933"/>
            <a:ext cx="720080" cy="722057"/>
          </a:xfrm>
          <a:prstGeom prst="rect">
            <a:avLst/>
          </a:prstGeom>
          <a:noFill/>
        </p:spPr>
      </p:pic>
      <p:pic>
        <p:nvPicPr>
          <p:cNvPr id="18" name="Picture 10" descr="C:\Users\0C18~1\AppData\Local\Temp\Rar$DIa5476.8801\17_partnership_for_the_goa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4894" y="4984426"/>
            <a:ext cx="722248" cy="724231"/>
          </a:xfrm>
          <a:prstGeom prst="rect">
            <a:avLst/>
          </a:prstGeom>
          <a:noFill/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81203" y="244567"/>
            <a:ext cx="8229600" cy="3747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Цели устойчивого развития</a:t>
            </a:r>
            <a:endParaRPr lang="ru-RU" sz="2400" dirty="0"/>
          </a:p>
        </p:txBody>
      </p:sp>
      <p:pic>
        <p:nvPicPr>
          <p:cNvPr id="3074" name="Picture 2" descr="image00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5844" r="12645" b="13597"/>
          <a:stretch/>
        </p:blipFill>
        <p:spPr bwMode="auto">
          <a:xfrm>
            <a:off x="7979202" y="3864420"/>
            <a:ext cx="854868" cy="7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Стартовый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91264" cy="36004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25 сентября 2015:  </a:t>
            </a:r>
            <a:r>
              <a:rPr lang="ru-RU" sz="2000" dirty="0"/>
              <a:t>193 государства-члена Организации Объединенных Наций утвердили Повестку дня в области устойчивого развития на период до 2030 года</a:t>
            </a:r>
          </a:p>
          <a:p>
            <a:pPr algn="just"/>
            <a:r>
              <a:rPr lang="ru-RU" sz="2000" b="1" dirty="0" smtClean="0"/>
              <a:t>25 мая 2017</a:t>
            </a:r>
            <a:r>
              <a:rPr lang="ru-RU" sz="2000" dirty="0" smtClean="0"/>
              <a:t>: Президентом Республики Беларусь подписан Указ № 181 </a:t>
            </a:r>
            <a:br>
              <a:rPr lang="ru-RU" sz="2000" dirty="0" smtClean="0"/>
            </a:br>
            <a:r>
              <a:rPr lang="ru-RU" sz="2000" dirty="0" smtClean="0"/>
              <a:t>«О Национальном координаторе по достижению Целей устойчивого развития» (координатор - з</a:t>
            </a:r>
            <a:r>
              <a:rPr lang="ru-RU" sz="2100" dirty="0" smtClean="0"/>
              <a:t>аместитель </a:t>
            </a:r>
            <a:r>
              <a:rPr lang="ru-RU" sz="2100" dirty="0"/>
              <a:t>Председателя Совета Республики Национального собрания Республики Беларусь Марианна Акиндиновна </a:t>
            </a:r>
            <a:r>
              <a:rPr lang="ru-RU" sz="2100" dirty="0" err="1" smtClean="0"/>
              <a:t>Щѐткина</a:t>
            </a:r>
            <a:r>
              <a:rPr lang="ru-RU" sz="2100" dirty="0" smtClean="0"/>
              <a:t>) 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5364"/>
            <a:ext cx="7628360" cy="21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Архитектура управления процессом достижения ЦУР в Республике Беларусь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212860"/>
            <a:ext cx="3384376" cy="8479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chemeClr val="tx1"/>
                </a:solidFill>
                <a:ea typeface="Times New Roman"/>
              </a:rPr>
              <a:t>Национальный координатор</a:t>
            </a:r>
            <a:br>
              <a:rPr lang="ru-RU" sz="1700" b="1" dirty="0">
                <a:solidFill>
                  <a:schemeClr val="tx1"/>
                </a:solidFill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a typeface="Times New Roman"/>
              </a:rPr>
              <a:t>по достижению </a:t>
            </a:r>
            <a:r>
              <a:rPr lang="ru-RU" sz="1700" b="1" dirty="0" smtClean="0">
                <a:solidFill>
                  <a:schemeClr val="tx1"/>
                </a:solidFill>
                <a:ea typeface="Times New Roman"/>
              </a:rPr>
              <a:t>ЦУР</a:t>
            </a:r>
            <a:endParaRPr lang="ru-RU" sz="17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512" y="2780928"/>
            <a:ext cx="2342530" cy="81510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Times New Roman"/>
              </a:rPr>
              <a:t>Парламентская </a:t>
            </a:r>
            <a:r>
              <a:rPr lang="ru-RU" sz="1600" dirty="0" smtClean="0">
                <a:solidFill>
                  <a:schemeClr val="bg1"/>
                </a:solidFill>
                <a:effectLst/>
                <a:ea typeface="Times New Roman"/>
              </a:rPr>
              <a:t>группа по ЦУР</a:t>
            </a:r>
            <a:endParaRPr lang="ru-RU" sz="1600" dirty="0">
              <a:solidFill>
                <a:schemeClr val="bg1"/>
              </a:solidFill>
              <a:effectLst/>
              <a:ea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7824" y="2373692"/>
            <a:ext cx="2655629" cy="1559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900" b="1" dirty="0">
                <a:solidFill>
                  <a:schemeClr val="bg1"/>
                </a:solidFill>
                <a:effectLst/>
                <a:ea typeface="Times New Roman"/>
              </a:rPr>
              <a:t>Совет </a:t>
            </a:r>
            <a: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</a:br>
            <a: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  <a:t>по </a:t>
            </a:r>
            <a:r>
              <a:rPr lang="ru-RU" sz="1900" b="1" dirty="0">
                <a:solidFill>
                  <a:schemeClr val="bg1"/>
                </a:solidFill>
                <a:effectLst/>
                <a:ea typeface="Times New Roman"/>
              </a:rPr>
              <a:t>устойчивому </a:t>
            </a:r>
            <a:r>
              <a:rPr lang="ru-RU" sz="1900" b="1" dirty="0" smtClean="0">
                <a:solidFill>
                  <a:schemeClr val="bg1"/>
                </a:solidFill>
                <a:effectLst/>
                <a:ea typeface="Times New Roman"/>
              </a:rPr>
              <a:t>развитию</a:t>
            </a:r>
            <a:endParaRPr lang="ru-RU" sz="1900" dirty="0">
              <a:solidFill>
                <a:schemeClr val="bg1"/>
              </a:solidFill>
              <a:effectLst/>
              <a:ea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16216" y="2348880"/>
            <a:ext cx="2253035" cy="1320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/>
              </a:rPr>
              <a:t>Партнерская группа устойчивого </a:t>
            </a:r>
            <a:r>
              <a:rPr lang="ru-RU" sz="1600" dirty="0" smtClean="0">
                <a:solidFill>
                  <a:srgbClr val="000000"/>
                </a:solidFill>
                <a:effectLst/>
                <a:ea typeface="Times New Roman"/>
              </a:rPr>
              <a:t>развития</a:t>
            </a:r>
            <a:endParaRPr lang="ru-RU" sz="1600" dirty="0">
              <a:effectLst/>
              <a:ea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4020300"/>
            <a:ext cx="2637950" cy="10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ea typeface="Times New Roman"/>
              </a:rPr>
              <a:t>Национальный </a:t>
            </a:r>
            <a:r>
              <a:rPr lang="ru-RU" sz="1600" b="1" dirty="0" smtClean="0">
                <a:solidFill>
                  <a:schemeClr val="tx1"/>
                </a:solidFill>
                <a:effectLst/>
                <a:ea typeface="Times New Roman"/>
              </a:rPr>
              <a:t>статистический комитет</a:t>
            </a:r>
            <a:endParaRPr lang="ru-RU" sz="1600" b="1" dirty="0">
              <a:solidFill>
                <a:schemeClr val="tx1"/>
              </a:solidFill>
              <a:effectLst/>
              <a:ea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4077072"/>
            <a:ext cx="2483769" cy="1944216"/>
          </a:xfrm>
          <a:prstGeom prst="ellipse">
            <a:avLst/>
          </a:prstGeom>
          <a:solidFill>
            <a:srgbClr val="5EC6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/>
              </a:rPr>
              <a:t>Общественный </a:t>
            </a:r>
            <a:r>
              <a:rPr lang="ru-RU" sz="1600" dirty="0" smtClean="0">
                <a:solidFill>
                  <a:srgbClr val="000000"/>
                </a:solidFill>
                <a:effectLst/>
                <a:ea typeface="Times New Roman"/>
              </a:rPr>
              <a:t>совет по формированию и оценке стратегий устойчивого развития</a:t>
            </a:r>
            <a:endParaRPr lang="ru-RU" sz="1600" dirty="0">
              <a:effectLst/>
              <a:ea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4293096"/>
            <a:ext cx="2382184" cy="472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>
                <a:effectLst/>
                <a:ea typeface="Times New Roman"/>
              </a:rPr>
              <a:t>Межведомственная рабочая </a:t>
            </a:r>
            <a:r>
              <a:rPr lang="ru-RU" sz="1500" dirty="0" smtClean="0">
                <a:effectLst/>
                <a:ea typeface="Times New Roman"/>
              </a:rPr>
              <a:t>группа </a:t>
            </a:r>
            <a:br>
              <a:rPr lang="ru-RU" sz="1500" dirty="0" smtClean="0">
                <a:effectLst/>
                <a:ea typeface="Times New Roman"/>
              </a:rPr>
            </a:br>
            <a:r>
              <a:rPr lang="ru-RU" sz="1500" b="1" dirty="0" smtClean="0">
                <a:effectLst/>
                <a:ea typeface="Times New Roman"/>
              </a:rPr>
              <a:t>по </a:t>
            </a:r>
            <a:r>
              <a:rPr lang="ru-RU" sz="1500" b="1" dirty="0">
                <a:effectLst/>
                <a:ea typeface="Times New Roman"/>
              </a:rPr>
              <a:t>экологии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9739" y="5341930"/>
            <a:ext cx="2492083" cy="463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>
                <a:effectLst/>
                <a:ea typeface="Times New Roman"/>
              </a:rPr>
              <a:t>Межведомственная рабочая </a:t>
            </a:r>
            <a:r>
              <a:rPr lang="ru-RU" sz="1500" dirty="0" smtClean="0">
                <a:effectLst/>
                <a:ea typeface="Times New Roman"/>
              </a:rPr>
              <a:t>группа </a:t>
            </a:r>
            <a:br>
              <a:rPr lang="ru-RU" sz="1500" dirty="0" smtClean="0">
                <a:effectLst/>
                <a:ea typeface="Times New Roman"/>
              </a:rPr>
            </a:br>
            <a:r>
              <a:rPr lang="ru-RU" sz="1500" b="1" dirty="0" smtClean="0">
                <a:effectLst/>
                <a:ea typeface="Times New Roman"/>
              </a:rPr>
              <a:t>по </a:t>
            </a:r>
            <a:r>
              <a:rPr lang="ru-RU" sz="1500" b="1" dirty="0">
                <a:effectLst/>
                <a:ea typeface="Times New Roman"/>
              </a:rPr>
              <a:t>экономике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6410" y="4820390"/>
            <a:ext cx="2466857" cy="480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 smtClean="0">
                <a:effectLst/>
                <a:ea typeface="Times New Roman"/>
              </a:rPr>
              <a:t>Межведомственная рабочая группа </a:t>
            </a:r>
            <a:br>
              <a:rPr lang="ru-RU" sz="1500" dirty="0" smtClean="0">
                <a:effectLst/>
                <a:ea typeface="Times New Roman"/>
              </a:rPr>
            </a:br>
            <a:r>
              <a:rPr lang="ru-RU" sz="1500" b="1" dirty="0" smtClean="0">
                <a:effectLst/>
                <a:ea typeface="Times New Roman"/>
              </a:rPr>
              <a:t>по социальным вопросам</a:t>
            </a:r>
            <a:endParaRPr lang="ru-RU" sz="1500" b="1" dirty="0">
              <a:effectLst/>
              <a:ea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14629" y="5863471"/>
            <a:ext cx="2581507" cy="445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0"/>
              </a:spcAft>
            </a:pPr>
            <a:r>
              <a:rPr lang="ru-RU" sz="1500" dirty="0">
                <a:effectLst/>
                <a:ea typeface="Times New Roman"/>
              </a:rPr>
              <a:t>Региональные рабочие группы по ЦУР</a:t>
            </a:r>
          </a:p>
        </p:txBody>
      </p:sp>
      <p:cxnSp>
        <p:nvCxnSpPr>
          <p:cNvPr id="17" name="Прямая со стрелкой 16"/>
          <p:cNvCxnSpPr>
            <a:stCxn id="9" idx="2"/>
            <a:endCxn id="11" idx="0"/>
          </p:cNvCxnSpPr>
          <p:nvPr/>
        </p:nvCxnSpPr>
        <p:spPr>
          <a:xfrm flipH="1">
            <a:off x="1570495" y="3153374"/>
            <a:ext cx="1417329" cy="86692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8" name="Прямая со стрелкой 17"/>
          <p:cNvCxnSpPr>
            <a:stCxn id="9" idx="1"/>
          </p:cNvCxnSpPr>
          <p:nvPr/>
        </p:nvCxnSpPr>
        <p:spPr>
          <a:xfrm flipH="1" flipV="1">
            <a:off x="2699793" y="2060848"/>
            <a:ext cx="676939" cy="54120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29" idx="1"/>
            <a:endCxn id="7" idx="3"/>
          </p:cNvCxnSpPr>
          <p:nvPr/>
        </p:nvCxnSpPr>
        <p:spPr>
          <a:xfrm flipH="1">
            <a:off x="3923928" y="1628800"/>
            <a:ext cx="1152128" cy="805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0" name="Прямая со стрелкой 19"/>
          <p:cNvCxnSpPr>
            <a:stCxn id="8" idx="0"/>
            <a:endCxn id="7" idx="2"/>
          </p:cNvCxnSpPr>
          <p:nvPr/>
        </p:nvCxnSpPr>
        <p:spPr>
          <a:xfrm flipV="1">
            <a:off x="1350777" y="2060848"/>
            <a:ext cx="880963" cy="72008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 flipV="1">
            <a:off x="3995936" y="3933056"/>
            <a:ext cx="0" cy="35613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3779912" y="3861048"/>
            <a:ext cx="0" cy="9361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V="1">
            <a:off x="3563888" y="3789040"/>
            <a:ext cx="0" cy="151216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 flipV="1">
            <a:off x="3332169" y="3717032"/>
            <a:ext cx="15695" cy="216024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5" name="Прямая со стрелкой 24"/>
          <p:cNvCxnSpPr>
            <a:stCxn id="10" idx="4"/>
            <a:endCxn id="12" idx="0"/>
          </p:cNvCxnSpPr>
          <p:nvPr/>
        </p:nvCxnSpPr>
        <p:spPr>
          <a:xfrm>
            <a:off x="7642734" y="3668944"/>
            <a:ext cx="43359" cy="40812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cxnSp>
        <p:nvCxnSpPr>
          <p:cNvPr id="26" name="Прямая со стрелкой 25"/>
          <p:cNvCxnSpPr>
            <a:endCxn id="8" idx="7"/>
          </p:cNvCxnSpPr>
          <p:nvPr/>
        </p:nvCxnSpPr>
        <p:spPr>
          <a:xfrm flipH="1">
            <a:off x="2178986" y="2820535"/>
            <a:ext cx="880846" cy="797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cxnSp>
        <p:nvCxnSpPr>
          <p:cNvPr id="27" name="Прямая со стрелкой 26"/>
          <p:cNvCxnSpPr>
            <a:stCxn id="10" idx="2"/>
            <a:endCxn id="9" idx="6"/>
          </p:cNvCxnSpPr>
          <p:nvPr/>
        </p:nvCxnSpPr>
        <p:spPr>
          <a:xfrm flipH="1">
            <a:off x="5643453" y="3008912"/>
            <a:ext cx="872763" cy="1444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cxnSp>
        <p:nvCxnSpPr>
          <p:cNvPr id="28" name="Прямая со стрелкой 27"/>
          <p:cNvCxnSpPr>
            <a:stCxn id="9" idx="5"/>
            <a:endCxn id="12" idx="1"/>
          </p:cNvCxnSpPr>
          <p:nvPr/>
        </p:nvCxnSpPr>
        <p:spPr>
          <a:xfrm>
            <a:off x="5254545" y="3704693"/>
            <a:ext cx="1553403" cy="65710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headEnd type="arrow"/>
            <a:tailEnd type="arrow"/>
          </a:ln>
          <a:effectLst/>
        </p:spPr>
      </p:cxnSp>
      <p:sp>
        <p:nvSpPr>
          <p:cNvPr id="29" name="Скругленный прямоугольник 28"/>
          <p:cNvSpPr/>
          <p:nvPr/>
        </p:nvSpPr>
        <p:spPr>
          <a:xfrm>
            <a:off x="5076056" y="1196752"/>
            <a:ext cx="244827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Министерство иностранных дел</a:t>
            </a:r>
            <a:endParaRPr lang="ru-RU" sz="1600" dirty="0"/>
          </a:p>
        </p:txBody>
      </p:sp>
      <p:cxnSp>
        <p:nvCxnSpPr>
          <p:cNvPr id="32" name="Прямая со стрелкой 31"/>
          <p:cNvCxnSpPr>
            <a:stCxn id="10" idx="1"/>
          </p:cNvCxnSpPr>
          <p:nvPr/>
        </p:nvCxnSpPr>
        <p:spPr>
          <a:xfrm flipH="1" flipV="1">
            <a:off x="3923928" y="1988840"/>
            <a:ext cx="2922238" cy="55335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74820"/>
            <a:ext cx="1619672" cy="143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95120" cy="9144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Главное управление </a:t>
            </a:r>
            <a:r>
              <a:rPr lang="ru-RU" sz="2400" dirty="0" smtClean="0">
                <a:solidFill>
                  <a:srgbClr val="FF0000"/>
                </a:solidFill>
              </a:rPr>
              <a:t> по здравоохранению являются </a:t>
            </a:r>
            <a:r>
              <a:rPr lang="ru-RU" sz="2400" dirty="0">
                <a:solidFill>
                  <a:srgbClr val="FF0000"/>
                </a:solidFill>
              </a:rPr>
              <a:t>соисполнителями по </a:t>
            </a:r>
            <a:r>
              <a:rPr lang="ru-RU" sz="2400" dirty="0" smtClean="0">
                <a:solidFill>
                  <a:srgbClr val="FF0000"/>
                </a:solidFill>
              </a:rPr>
              <a:t>следующим задачам: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C1A-E874-43E9-8720-B94A751D1EC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2648" y="1330705"/>
            <a:ext cx="8283652" cy="4680520"/>
          </a:xfrm>
        </p:spPr>
        <p:txBody>
          <a:bodyPr>
            <a:noAutofit/>
          </a:bodyPr>
          <a:lstStyle/>
          <a:p>
            <a:r>
              <a:rPr lang="ru-RU" sz="1800" b="1" dirty="0"/>
              <a:t>Цель 3. Обеспечение здорового образа жизни и содействие благополучию для всех в любом возрасте</a:t>
            </a:r>
            <a:endParaRPr lang="en-US" sz="1800" b="1" dirty="0"/>
          </a:p>
          <a:p>
            <a:pPr marL="0" indent="0">
              <a:buNone/>
            </a:pPr>
            <a:r>
              <a:rPr lang="ru-RU" sz="1800" dirty="0" smtClean="0"/>
              <a:t>      </a:t>
            </a:r>
            <a:r>
              <a:rPr lang="ru-RU" sz="2000" dirty="0" smtClean="0"/>
              <a:t>Главное </a:t>
            </a:r>
            <a:r>
              <a:rPr lang="ru-RU" sz="2000" dirty="0"/>
              <a:t>управление по здравоохранению обеспечивает мониторинг достижения 13 показателей (задачи) и 27 индикаторов по Цели 3.        </a:t>
            </a:r>
            <a:r>
              <a:rPr lang="ru-RU" sz="2000" dirty="0" smtClean="0"/>
              <a:t>Министерством </a:t>
            </a:r>
            <a:r>
              <a:rPr lang="ru-RU" sz="2000" dirty="0"/>
              <a:t>здравоохранения Республики Беларусь  установлены пороговые значения показателей национального перечня ЦУР</a:t>
            </a:r>
            <a:r>
              <a:rPr lang="ru-RU" sz="2000" dirty="0" smtClean="0"/>
              <a:t>.</a:t>
            </a:r>
          </a:p>
          <a:p>
            <a:endParaRPr lang="ru-RU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74820"/>
            <a:ext cx="1619672" cy="143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5975</TotalTime>
  <Words>3105</Words>
  <Application>Microsoft Office PowerPoint</Application>
  <PresentationFormat>Экран (4:3)</PresentationFormat>
  <Paragraphs>484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Цели устойчивого развития</vt:lpstr>
      <vt:lpstr>Цели устойчивого развития</vt:lpstr>
      <vt:lpstr>Цели устойчивого развития</vt:lpstr>
      <vt:lpstr>Стартовый этап</vt:lpstr>
      <vt:lpstr>Архитектура управления процессом достижения ЦУР в Республике Беларусь</vt:lpstr>
      <vt:lpstr>Главное управление  по здравоохранению являются соисполнителями по следующим задачам:</vt:lpstr>
      <vt:lpstr>Главное управление  по здравоохранению являются соисполнителями по следующим задачам:</vt:lpstr>
      <vt:lpstr> Чтобы достичь этих целей нужно сделать следующее: </vt:lpstr>
      <vt:lpstr>Нормативные документы, регламентирующие работу в здравоохранении</vt:lpstr>
      <vt:lpstr>Целевые индикаторы развития  </vt:lpstr>
      <vt:lpstr>Целевые индикаторы развития  </vt:lpstr>
      <vt:lpstr>Комплекс мер по решению задач социально-экономического развития Минской области на 2020 -2025 годы </vt:lpstr>
      <vt:lpstr>Комплекс мер по решению задач социально-экономического развития Минской области на 2020 -2025 годы </vt:lpstr>
      <vt:lpstr>    Комплекс мер по решению задач социально-экономического развития Минской области на 2020 -2025 годы </vt:lpstr>
      <vt:lpstr>Комплекс мер по решению задач социально-экономического развития Минской области на 2020 -2025 годы</vt:lpstr>
      <vt:lpstr>Комплекс мер по решению задач социально-экономического развития Минской области на 2020 -2025 годы</vt:lpstr>
      <vt:lpstr>Комплекс мер по решению задач социально-экономического развития Минской области на 2020 -2025 годы</vt:lpstr>
      <vt:lpstr>Комплекс мер по решению задач социально-экономического развития Минской области на 2020 -2025 годы</vt:lpstr>
      <vt:lpstr>Комплекс мер по решению задач социально-экономического развития Минской области на 2020 -2025 годы</vt:lpstr>
      <vt:lpstr>Комплекс мер по решению задач социально-экономического развития Минской области на 2020 -2025 годы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Лазарева Ольга Константиновна</cp:lastModifiedBy>
  <cp:revision>728</cp:revision>
  <cp:lastPrinted>2019-12-25T09:35:31Z</cp:lastPrinted>
  <dcterms:created xsi:type="dcterms:W3CDTF">2015-06-27T19:02:42Z</dcterms:created>
  <dcterms:modified xsi:type="dcterms:W3CDTF">2019-12-25T10:07:22Z</dcterms:modified>
</cp:coreProperties>
</file>