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6" r:id="rId3"/>
  </p:sldMasterIdLst>
  <p:notesMasterIdLst>
    <p:notesMasterId r:id="rId15"/>
  </p:notesMasterIdLst>
  <p:handoutMasterIdLst>
    <p:handoutMasterId r:id="rId16"/>
  </p:handoutMasterIdLst>
  <p:sldIdLst>
    <p:sldId id="278" r:id="rId4"/>
    <p:sldId id="263" r:id="rId5"/>
    <p:sldId id="279" r:id="rId6"/>
    <p:sldId id="280" r:id="rId7"/>
    <p:sldId id="264" r:id="rId8"/>
    <p:sldId id="284" r:id="rId9"/>
    <p:sldId id="283" r:id="rId10"/>
    <p:sldId id="285" r:id="rId11"/>
    <p:sldId id="286" r:id="rId12"/>
    <p:sldId id="287" r:id="rId13"/>
    <p:sldId id="288" r:id="rId14"/>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42"/>
    <a:srgbClr val="9ED8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6" d="100"/>
          <a:sy n="116" d="100"/>
        </p:scale>
        <p:origin x="146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2946400" cy="496889"/>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49689" y="1"/>
            <a:ext cx="2946400" cy="496889"/>
          </a:xfrm>
          <a:prstGeom prst="rect">
            <a:avLst/>
          </a:prstGeom>
        </p:spPr>
        <p:txBody>
          <a:bodyPr vert="horz" lIns="91440" tIns="45720" rIns="91440" bIns="45720" rtlCol="0"/>
          <a:lstStyle>
            <a:lvl1pPr algn="r">
              <a:defRPr sz="1200"/>
            </a:lvl1pPr>
          </a:lstStyle>
          <a:p>
            <a:fld id="{81F1AF09-D09E-4DC1-B7C4-B5D87E86224B}" type="datetimeFigureOut">
              <a:rPr lang="ru-RU" smtClean="0"/>
              <a:t>07.06.2024</a:t>
            </a:fld>
            <a:endParaRPr lang="ru-RU"/>
          </a:p>
        </p:txBody>
      </p:sp>
      <p:sp>
        <p:nvSpPr>
          <p:cNvPr id="4" name="Нижний колонтитул 3"/>
          <p:cNvSpPr>
            <a:spLocks noGrp="1"/>
          </p:cNvSpPr>
          <p:nvPr>
            <p:ph type="ftr" sz="quarter" idx="2"/>
          </p:nvPr>
        </p:nvSpPr>
        <p:spPr>
          <a:xfrm>
            <a:off x="0" y="9428164"/>
            <a:ext cx="2946400" cy="4968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49689" y="9428164"/>
            <a:ext cx="2946400" cy="496887"/>
          </a:xfrm>
          <a:prstGeom prst="rect">
            <a:avLst/>
          </a:prstGeom>
        </p:spPr>
        <p:txBody>
          <a:bodyPr vert="horz" lIns="91440" tIns="45720" rIns="91440" bIns="45720" rtlCol="0" anchor="b"/>
          <a:lstStyle>
            <a:lvl1pPr algn="r">
              <a:defRPr sz="1200"/>
            </a:lvl1pPr>
          </a:lstStyle>
          <a:p>
            <a:fld id="{7E5CC0CE-EBA4-4E77-A2C7-86E96A15EC72}" type="slidenum">
              <a:rPr lang="ru-RU" smtClean="0"/>
              <a:t>‹#›</a:t>
            </a:fld>
            <a:endParaRPr lang="ru-RU"/>
          </a:p>
        </p:txBody>
      </p:sp>
    </p:spTree>
    <p:extLst>
      <p:ext uri="{BB962C8B-B14F-4D97-AF65-F5344CB8AC3E}">
        <p14:creationId xmlns:p14="http://schemas.microsoft.com/office/powerpoint/2010/main" val="3011947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2946400" cy="496889"/>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49689" y="1"/>
            <a:ext cx="2946400" cy="496889"/>
          </a:xfrm>
          <a:prstGeom prst="rect">
            <a:avLst/>
          </a:prstGeom>
        </p:spPr>
        <p:txBody>
          <a:bodyPr vert="horz" lIns="91440" tIns="45720" rIns="91440" bIns="45720" rtlCol="0"/>
          <a:lstStyle>
            <a:lvl1pPr algn="r">
              <a:defRPr sz="1200"/>
            </a:lvl1pPr>
          </a:lstStyle>
          <a:p>
            <a:fld id="{F0CFEAF4-D69E-49B5-8DEC-021C18ACD196}" type="datetimeFigureOut">
              <a:rPr lang="ru-RU" smtClean="0"/>
              <a:t>07.06.2024</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451" y="4714876"/>
            <a:ext cx="5438775" cy="4467225"/>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28164"/>
            <a:ext cx="2946400" cy="4968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49689" y="9428164"/>
            <a:ext cx="2946400" cy="496887"/>
          </a:xfrm>
          <a:prstGeom prst="rect">
            <a:avLst/>
          </a:prstGeom>
        </p:spPr>
        <p:txBody>
          <a:bodyPr vert="horz" lIns="91440" tIns="45720" rIns="91440" bIns="45720" rtlCol="0" anchor="b"/>
          <a:lstStyle>
            <a:lvl1pPr algn="r">
              <a:defRPr sz="1200"/>
            </a:lvl1pPr>
          </a:lstStyle>
          <a:p>
            <a:fld id="{CDB47517-9DA0-4733-B28C-83DEBC279309}" type="slidenum">
              <a:rPr lang="ru-RU" smtClean="0"/>
              <a:t>‹#›</a:t>
            </a:fld>
            <a:endParaRPr lang="ru-RU"/>
          </a:p>
        </p:txBody>
      </p:sp>
    </p:spTree>
    <p:extLst>
      <p:ext uri="{BB962C8B-B14F-4D97-AF65-F5344CB8AC3E}">
        <p14:creationId xmlns:p14="http://schemas.microsoft.com/office/powerpoint/2010/main" val="223902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560F734-6FB9-4F93-B8FF-F30019695AFB}" type="slidenum">
              <a:rPr kumimoji="0" lang="en-US" altLang="ru-RU"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ru-RU"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ru-RU"/>
          </a:p>
        </p:txBody>
      </p:sp>
    </p:spTree>
    <p:extLst>
      <p:ext uri="{BB962C8B-B14F-4D97-AF65-F5344CB8AC3E}">
        <p14:creationId xmlns:p14="http://schemas.microsoft.com/office/powerpoint/2010/main" val="869425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3B62978A-4A51-421E-B962-3B0252DF6BDF}" type="datetimeFigureOut">
              <a:rPr lang="ru-RU" smtClean="0"/>
              <a:t>07.06.2024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6B5B57B-C806-4FEF-933D-4CD4ED65E309}" type="slidenum">
              <a:rPr lang="ru-RU" smtClean="0"/>
              <a:t>‹#›</a:t>
            </a:fld>
            <a:endParaRPr lang="ru-RU"/>
          </a:p>
        </p:txBody>
      </p:sp>
    </p:spTree>
    <p:extLst>
      <p:ext uri="{BB962C8B-B14F-4D97-AF65-F5344CB8AC3E}">
        <p14:creationId xmlns:p14="http://schemas.microsoft.com/office/powerpoint/2010/main" val="417258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B62978A-4A51-421E-B962-3B0252DF6BDF}" type="datetimeFigureOut">
              <a:rPr lang="ru-RU" smtClean="0"/>
              <a:t>07.06.2024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6B5B57B-C806-4FEF-933D-4CD4ED65E309}" type="slidenum">
              <a:rPr lang="ru-RU" smtClean="0"/>
              <a:t>‹#›</a:t>
            </a:fld>
            <a:endParaRPr lang="ru-RU"/>
          </a:p>
        </p:txBody>
      </p:sp>
    </p:spTree>
    <p:extLst>
      <p:ext uri="{BB962C8B-B14F-4D97-AF65-F5344CB8AC3E}">
        <p14:creationId xmlns:p14="http://schemas.microsoft.com/office/powerpoint/2010/main" val="3068163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B62978A-4A51-421E-B962-3B0252DF6BDF}" type="datetimeFigureOut">
              <a:rPr lang="ru-RU" smtClean="0"/>
              <a:t>07.06.2024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6B5B57B-C806-4FEF-933D-4CD4ED65E309}" type="slidenum">
              <a:rPr lang="ru-RU" smtClean="0"/>
              <a:t>‹#›</a:t>
            </a:fld>
            <a:endParaRPr lang="ru-RU"/>
          </a:p>
        </p:txBody>
      </p:sp>
    </p:spTree>
    <p:extLst>
      <p:ext uri="{BB962C8B-B14F-4D97-AF65-F5344CB8AC3E}">
        <p14:creationId xmlns:p14="http://schemas.microsoft.com/office/powerpoint/2010/main" val="3082120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ru-RU"/>
              <a:t>Образец заголовка</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CD44323-87DB-4D25-B694-AE82EB2F5CF8}" type="datetimeFigureOut">
              <a:rPr kumimoji="0" lang="ru-RU"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07.06.2024</a:t>
            </a:fld>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CD06296-695E-4055-8B86-E4D9981CFFCA}" type="slidenum">
              <a:rPr kumimoji="0" lang="ru-RU" altLang="ru-RU"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50015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0D823A3E-0E9C-4119-B8C6-95CA79A8602A}" type="datetimeFigureOut">
              <a:rPr kumimoji="0" lang="ru-RU"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07.06.2024</a:t>
            </a:fld>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A126351-28DE-4BCF-B958-BF1DC7CE1B18}" type="slidenum">
              <a:rPr kumimoji="0" lang="ru-RU" altLang="ru-RU"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982519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ru-RU"/>
              <a:t>Образец заголовка</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a:t>Образец текста</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80A21363-2F37-4331-A676-F17E609AD981}" type="datetimeFigureOut">
              <a:rPr kumimoji="0" lang="ru-RU"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07.06.2024</a:t>
            </a:fld>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8D2FCA9-DE22-4E97-B1F8-5F2C29B91A67}" type="slidenum">
              <a:rPr kumimoji="0" lang="ru-RU" altLang="ru-RU"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032497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051C31E-8F8D-44CA-9BF2-3658EF8D5007}" type="datetimeFigureOut">
              <a:rPr kumimoji="0" lang="ru-RU"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07.06.2024</a:t>
            </a:fld>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C002EC8-515C-474F-B45F-568D2D928F70}" type="slidenum">
              <a:rPr kumimoji="0" lang="ru-RU" altLang="ru-RU"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902346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ru-RU"/>
              <a:t>Образец заголовка</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30238" y="2505075"/>
            <a:ext cx="386873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7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A9F0415-E109-4C6C-97F9-5467EEA6F2BA}" type="datetimeFigureOut">
              <a:rPr kumimoji="0" lang="ru-RU"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07.06.2024</a:t>
            </a:fld>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A06D8B1-F8EF-4670-B77D-09FD17D6AC14}" type="slidenum">
              <a:rPr kumimoji="0" lang="ru-RU" altLang="ru-RU"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711112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A3EB8B0-2F5E-4CBB-8E58-D3AEDA393403}" type="datetimeFigureOut">
              <a:rPr kumimoji="0" lang="ru-RU"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07.06.2024</a:t>
            </a:fld>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832F537-ED67-4987-8739-7AD3F5CE4DAB}" type="slidenum">
              <a:rPr kumimoji="0" lang="ru-RU" altLang="ru-RU"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47672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8673186-63FA-4B05-A50B-8D646F10F55C}" type="datetimeFigureOut">
              <a:rPr kumimoji="0" lang="ru-RU"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07.06.2024</a:t>
            </a:fld>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73F31AF-0EEA-4FB1-B264-B609C8B8130C}" type="slidenum">
              <a:rPr kumimoji="0" lang="ru-RU" altLang="ru-RU"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099424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ru-RU"/>
              <a:t>Образец заголовка</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E708171-D400-4749-B7AD-AE13F99622BF}" type="datetimeFigureOut">
              <a:rPr kumimoji="0" lang="ru-RU"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07.06.2024</a:t>
            </a:fld>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C44325A-3B1B-4EF9-9EAF-88C356C2B637}" type="slidenum">
              <a:rPr kumimoji="0" lang="ru-RU" altLang="ru-RU"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77639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B62978A-4A51-421E-B962-3B0252DF6BDF}" type="datetimeFigureOut">
              <a:rPr lang="ru-RU" smtClean="0"/>
              <a:t>07.06.2024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6B5B57B-C806-4FEF-933D-4CD4ED65E309}" type="slidenum">
              <a:rPr lang="ru-RU" smtClean="0"/>
              <a:t>‹#›</a:t>
            </a:fld>
            <a:endParaRPr lang="ru-RU"/>
          </a:p>
        </p:txBody>
      </p:sp>
    </p:spTree>
    <p:extLst>
      <p:ext uri="{BB962C8B-B14F-4D97-AF65-F5344CB8AC3E}">
        <p14:creationId xmlns:p14="http://schemas.microsoft.com/office/powerpoint/2010/main" val="35581373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ru-RU"/>
              <a:t>Образец заголовка</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CF08600-0790-4A24-B2D9-CA0F35AD8852}" type="datetimeFigureOut">
              <a:rPr kumimoji="0" lang="ru-RU"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07.06.2024</a:t>
            </a:fld>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3204D65-3CFE-4017-99B7-8E0565513A20}" type="slidenum">
              <a:rPr kumimoji="0" lang="ru-RU" altLang="ru-RU"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409044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E7D53D4-46C6-4E09-BFD3-E9ED421EFB38}" type="datetimeFigureOut">
              <a:rPr kumimoji="0" lang="ru-RU"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07.06.2024</a:t>
            </a:fld>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75A6DDF-D85F-456A-AFCB-CD58A2A4BDB5}" type="slidenum">
              <a:rPr kumimoji="0" lang="ru-RU" altLang="ru-RU"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613619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8B227C24-7A08-4ED4-BFE5-E43A7ECC17A1}" type="datetimeFigureOut">
              <a:rPr kumimoji="0" lang="ru-RU"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07.06.2024</a:t>
            </a:fld>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C3A09F1-149F-482D-A9EA-B26C353A8537}" type="slidenum">
              <a:rPr kumimoji="0" lang="ru-RU" altLang="ru-RU"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340398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565150"/>
            <a:ext cx="7620000" cy="70485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a:defRPr sz="4000"/>
            </a:lvl1pPr>
          </a:lstStyle>
          <a:p>
            <a:pPr lvl="0"/>
            <a:r>
              <a:rPr lang="ru-RU" altLang="ru-RU" noProof="0"/>
              <a:t>Образец заголовка</a:t>
            </a:r>
            <a:endParaRPr lang="en-US" altLang="ru-RU" noProof="0"/>
          </a:p>
        </p:txBody>
      </p:sp>
      <p:sp>
        <p:nvSpPr>
          <p:cNvPr id="3075" name="Rectangle 3"/>
          <p:cNvSpPr>
            <a:spLocks noGrp="1" noChangeArrowheads="1"/>
          </p:cNvSpPr>
          <p:nvPr>
            <p:ph type="subTitle" idx="1"/>
          </p:nvPr>
        </p:nvSpPr>
        <p:spPr>
          <a:xfrm>
            <a:off x="609600" y="1311275"/>
            <a:ext cx="7620000" cy="441325"/>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marL="0" indent="0">
              <a:buFontTx/>
              <a:buNone/>
              <a:defRPr sz="2800"/>
            </a:lvl1pPr>
          </a:lstStyle>
          <a:p>
            <a:pPr lvl="0"/>
            <a:r>
              <a:rPr lang="ru-RU" altLang="ru-RU" noProof="0"/>
              <a:t>Образец подзаголовка</a:t>
            </a:r>
            <a:endParaRPr lang="en-US" altLang="ru-RU" noProof="0"/>
          </a:p>
        </p:txBody>
      </p:sp>
    </p:spTree>
    <p:extLst>
      <p:ext uri="{BB962C8B-B14F-4D97-AF65-F5344CB8AC3E}">
        <p14:creationId xmlns:p14="http://schemas.microsoft.com/office/powerpoint/2010/main" val="14501225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7258930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a:t>Образец текста</a:t>
            </a:r>
          </a:p>
        </p:txBody>
      </p:sp>
    </p:spTree>
    <p:extLst>
      <p:ext uri="{BB962C8B-B14F-4D97-AF65-F5344CB8AC3E}">
        <p14:creationId xmlns:p14="http://schemas.microsoft.com/office/powerpoint/2010/main" val="13444827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1219200" y="1447800"/>
            <a:ext cx="3581400" cy="4267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953000" y="1447800"/>
            <a:ext cx="3581400" cy="4267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32073345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a:t>Образец заголовка</a:t>
            </a:r>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27167519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Tree>
    <p:extLst>
      <p:ext uri="{BB962C8B-B14F-4D97-AF65-F5344CB8AC3E}">
        <p14:creationId xmlns:p14="http://schemas.microsoft.com/office/powerpoint/2010/main" val="4706763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931764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3B62978A-4A51-421E-B962-3B0252DF6BDF}" type="datetimeFigureOut">
              <a:rPr lang="ru-RU" smtClean="0"/>
              <a:t>07.06.2024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6B5B57B-C806-4FEF-933D-4CD4ED65E309}" type="slidenum">
              <a:rPr lang="ru-RU" smtClean="0"/>
              <a:t>‹#›</a:t>
            </a:fld>
            <a:endParaRPr lang="ru-RU"/>
          </a:p>
        </p:txBody>
      </p:sp>
    </p:spTree>
    <p:extLst>
      <p:ext uri="{BB962C8B-B14F-4D97-AF65-F5344CB8AC3E}">
        <p14:creationId xmlns:p14="http://schemas.microsoft.com/office/powerpoint/2010/main" val="25519430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Tree>
    <p:extLst>
      <p:ext uri="{BB962C8B-B14F-4D97-AF65-F5344CB8AC3E}">
        <p14:creationId xmlns:p14="http://schemas.microsoft.com/office/powerpoint/2010/main" val="33678904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Tree>
    <p:extLst>
      <p:ext uri="{BB962C8B-B14F-4D97-AF65-F5344CB8AC3E}">
        <p14:creationId xmlns:p14="http://schemas.microsoft.com/office/powerpoint/2010/main" val="6738359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23434457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219075"/>
            <a:ext cx="2181225" cy="54959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238125" y="219075"/>
            <a:ext cx="6391275" cy="54959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3404664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3B62978A-4A51-421E-B962-3B0252DF6BDF}" type="datetimeFigureOut">
              <a:rPr lang="ru-RU" smtClean="0"/>
              <a:t>07.06.2024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6B5B57B-C806-4FEF-933D-4CD4ED65E309}" type="slidenum">
              <a:rPr lang="ru-RU" smtClean="0"/>
              <a:t>‹#›</a:t>
            </a:fld>
            <a:endParaRPr lang="ru-RU"/>
          </a:p>
        </p:txBody>
      </p:sp>
    </p:spTree>
    <p:extLst>
      <p:ext uri="{BB962C8B-B14F-4D97-AF65-F5344CB8AC3E}">
        <p14:creationId xmlns:p14="http://schemas.microsoft.com/office/powerpoint/2010/main" val="2054412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3B62978A-4A51-421E-B962-3B0252DF6BDF}" type="datetimeFigureOut">
              <a:rPr lang="ru-RU" smtClean="0"/>
              <a:t>07.06.2024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6B5B57B-C806-4FEF-933D-4CD4ED65E309}" type="slidenum">
              <a:rPr lang="ru-RU" smtClean="0"/>
              <a:t>‹#›</a:t>
            </a:fld>
            <a:endParaRPr lang="ru-RU"/>
          </a:p>
        </p:txBody>
      </p:sp>
    </p:spTree>
    <p:extLst>
      <p:ext uri="{BB962C8B-B14F-4D97-AF65-F5344CB8AC3E}">
        <p14:creationId xmlns:p14="http://schemas.microsoft.com/office/powerpoint/2010/main" val="3871051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3B62978A-4A51-421E-B962-3B0252DF6BDF}" type="datetimeFigureOut">
              <a:rPr lang="ru-RU" smtClean="0"/>
              <a:t>07.06.2024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6B5B57B-C806-4FEF-933D-4CD4ED65E309}" type="slidenum">
              <a:rPr lang="ru-RU" smtClean="0"/>
              <a:t>‹#›</a:t>
            </a:fld>
            <a:endParaRPr lang="ru-RU"/>
          </a:p>
        </p:txBody>
      </p:sp>
    </p:spTree>
    <p:extLst>
      <p:ext uri="{BB962C8B-B14F-4D97-AF65-F5344CB8AC3E}">
        <p14:creationId xmlns:p14="http://schemas.microsoft.com/office/powerpoint/2010/main" val="1542987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B62978A-4A51-421E-B962-3B0252DF6BDF}" type="datetimeFigureOut">
              <a:rPr lang="ru-RU" smtClean="0"/>
              <a:t>07.06.2024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6B5B57B-C806-4FEF-933D-4CD4ED65E309}" type="slidenum">
              <a:rPr lang="ru-RU" smtClean="0"/>
              <a:t>‹#›</a:t>
            </a:fld>
            <a:endParaRPr lang="ru-RU"/>
          </a:p>
        </p:txBody>
      </p:sp>
    </p:spTree>
    <p:extLst>
      <p:ext uri="{BB962C8B-B14F-4D97-AF65-F5344CB8AC3E}">
        <p14:creationId xmlns:p14="http://schemas.microsoft.com/office/powerpoint/2010/main" val="3210549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3B62978A-4A51-421E-B962-3B0252DF6BDF}" type="datetimeFigureOut">
              <a:rPr lang="ru-RU" smtClean="0"/>
              <a:t>07.06.2024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6B5B57B-C806-4FEF-933D-4CD4ED65E309}" type="slidenum">
              <a:rPr lang="ru-RU" smtClean="0"/>
              <a:t>‹#›</a:t>
            </a:fld>
            <a:endParaRPr lang="ru-RU"/>
          </a:p>
        </p:txBody>
      </p:sp>
    </p:spTree>
    <p:extLst>
      <p:ext uri="{BB962C8B-B14F-4D97-AF65-F5344CB8AC3E}">
        <p14:creationId xmlns:p14="http://schemas.microsoft.com/office/powerpoint/2010/main" val="2645176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3B62978A-4A51-421E-B962-3B0252DF6BDF}" type="datetimeFigureOut">
              <a:rPr lang="ru-RU" smtClean="0"/>
              <a:t>07.06.2024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6B5B57B-C806-4FEF-933D-4CD4ED65E309}" type="slidenum">
              <a:rPr lang="ru-RU" smtClean="0"/>
              <a:t>‹#›</a:t>
            </a:fld>
            <a:endParaRPr lang="ru-RU"/>
          </a:p>
        </p:txBody>
      </p:sp>
    </p:spTree>
    <p:extLst>
      <p:ext uri="{BB962C8B-B14F-4D97-AF65-F5344CB8AC3E}">
        <p14:creationId xmlns:p14="http://schemas.microsoft.com/office/powerpoint/2010/main" val="2095832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62978A-4A51-421E-B962-3B0252DF6BDF}" type="datetimeFigureOut">
              <a:rPr lang="ru-RU" smtClean="0"/>
              <a:t>07.06.2024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B5B57B-C806-4FEF-933D-4CD4ED65E309}" type="slidenum">
              <a:rPr lang="ru-RU" smtClean="0"/>
              <a:t>‹#›</a:t>
            </a:fld>
            <a:endParaRPr lang="ru-RU"/>
          </a:p>
        </p:txBody>
      </p:sp>
    </p:spTree>
    <p:extLst>
      <p:ext uri="{BB962C8B-B14F-4D97-AF65-F5344CB8AC3E}">
        <p14:creationId xmlns:p14="http://schemas.microsoft.com/office/powerpoint/2010/main" val="19165067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B4BD909-C8D2-404B-9387-57A4A5A41F55}" type="datetimeFigureOut">
              <a:rPr kumimoji="0" lang="ru-RU"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07.06.2024</a:t>
            </a:fld>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97095E5-A247-4380-B9D9-E4022A00B290}" type="slidenum">
              <a:rPr kumimoji="0" lang="ru-RU" altLang="ru-RU"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365087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8125" y="219075"/>
            <a:ext cx="87249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endParaRPr lang="en-US" altLang="ru-RU"/>
          </a:p>
        </p:txBody>
      </p:sp>
      <p:sp>
        <p:nvSpPr>
          <p:cNvPr id="1027" name="Rectangle 3"/>
          <p:cNvSpPr>
            <a:spLocks noGrp="1" noChangeArrowheads="1"/>
          </p:cNvSpPr>
          <p:nvPr>
            <p:ph type="body" idx="1"/>
          </p:nvPr>
        </p:nvSpPr>
        <p:spPr bwMode="auto">
          <a:xfrm>
            <a:off x="1219200" y="1447800"/>
            <a:ext cx="73152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endParaRPr lang="en-US" altLang="ru-RU"/>
          </a:p>
        </p:txBody>
      </p:sp>
    </p:spTree>
    <p:extLst>
      <p:ext uri="{BB962C8B-B14F-4D97-AF65-F5344CB8AC3E}">
        <p14:creationId xmlns:p14="http://schemas.microsoft.com/office/powerpoint/2010/main" val="90603899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fontAlgn="base" hangingPunct="1">
        <a:spcBef>
          <a:spcPct val="0"/>
        </a:spcBef>
        <a:spcAft>
          <a:spcPct val="0"/>
        </a:spcAft>
        <a:defRPr sz="4400" kern="1200">
          <a:solidFill>
            <a:schemeClr val="bg1"/>
          </a:solidFill>
          <a:latin typeface="+mj-lt"/>
          <a:ea typeface="+mj-ea"/>
          <a:cs typeface="+mj-cs"/>
        </a:defRPr>
      </a:lvl1pPr>
      <a:lvl2pPr algn="l" rtl="0" eaLnBrk="1" fontAlgn="base" hangingPunct="1">
        <a:spcBef>
          <a:spcPct val="0"/>
        </a:spcBef>
        <a:spcAft>
          <a:spcPct val="0"/>
        </a:spcAft>
        <a:defRPr sz="4400">
          <a:solidFill>
            <a:schemeClr val="bg1"/>
          </a:solidFill>
          <a:latin typeface="Microsoft Sans Serif" panose="020B0604020202020204" pitchFamily="34" charset="0"/>
        </a:defRPr>
      </a:lvl2pPr>
      <a:lvl3pPr algn="l" rtl="0" eaLnBrk="1" fontAlgn="base" hangingPunct="1">
        <a:spcBef>
          <a:spcPct val="0"/>
        </a:spcBef>
        <a:spcAft>
          <a:spcPct val="0"/>
        </a:spcAft>
        <a:defRPr sz="4400">
          <a:solidFill>
            <a:schemeClr val="bg1"/>
          </a:solidFill>
          <a:latin typeface="Microsoft Sans Serif" panose="020B0604020202020204" pitchFamily="34" charset="0"/>
        </a:defRPr>
      </a:lvl3pPr>
      <a:lvl4pPr algn="l" rtl="0" eaLnBrk="1" fontAlgn="base" hangingPunct="1">
        <a:spcBef>
          <a:spcPct val="0"/>
        </a:spcBef>
        <a:spcAft>
          <a:spcPct val="0"/>
        </a:spcAft>
        <a:defRPr sz="4400">
          <a:solidFill>
            <a:schemeClr val="bg1"/>
          </a:solidFill>
          <a:latin typeface="Microsoft Sans Serif" panose="020B0604020202020204" pitchFamily="34" charset="0"/>
        </a:defRPr>
      </a:lvl4pPr>
      <a:lvl5pPr algn="l" rtl="0" eaLnBrk="1" fontAlgn="base" hangingPunct="1">
        <a:spcBef>
          <a:spcPct val="0"/>
        </a:spcBef>
        <a:spcAft>
          <a:spcPct val="0"/>
        </a:spcAft>
        <a:defRPr sz="4400">
          <a:solidFill>
            <a:schemeClr val="bg1"/>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bg1"/>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bg1"/>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bg1"/>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bg1"/>
          </a:solidFill>
          <a:latin typeface="Microsoft Sans Serif"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7.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35000"/>
            <a:lum/>
          </a:blip>
          <a:srcRect/>
          <a:stretch>
            <a:fillRect/>
          </a:stretch>
        </a:blipFill>
        <a:effectLst/>
      </p:bgPr>
    </p:bg>
    <p:spTree>
      <p:nvGrpSpPr>
        <p:cNvPr id="1" name=""/>
        <p:cNvGrpSpPr/>
        <p:nvPr/>
      </p:nvGrpSpPr>
      <p:grpSpPr>
        <a:xfrm>
          <a:off x="0" y="0"/>
          <a:ext cx="0" cy="0"/>
          <a:chOff x="0" y="0"/>
          <a:chExt cx="0" cy="0"/>
        </a:xfrm>
      </p:grpSpPr>
      <p:sp>
        <p:nvSpPr>
          <p:cNvPr id="17413" name="Rectangle 5"/>
          <p:cNvSpPr>
            <a:spLocks noGrp="1" noChangeArrowheads="1"/>
          </p:cNvSpPr>
          <p:nvPr>
            <p:ph type="body" idx="1"/>
          </p:nvPr>
        </p:nvSpPr>
        <p:spPr>
          <a:xfrm>
            <a:off x="311470" y="1052736"/>
            <a:ext cx="8509002" cy="2520280"/>
          </a:xfrm>
        </p:spPr>
        <p:txBody>
          <a:bodyPr/>
          <a:lstStyle/>
          <a:p>
            <a:pPr marL="0" indent="0" algn="ctr">
              <a:lnSpc>
                <a:spcPct val="80000"/>
              </a:lnSpc>
              <a:buNone/>
            </a:pPr>
            <a:endParaRPr lang="ru-RU" altLang="ru-RU" sz="2000" b="1" dirty="0">
              <a:solidFill>
                <a:schemeClr val="tx1"/>
              </a:solidFill>
              <a:latin typeface="Times New Roman" panose="02020603050405020304" pitchFamily="18" charset="0"/>
              <a:cs typeface="Times New Roman" panose="02020603050405020304" pitchFamily="18" charset="0"/>
            </a:endParaRPr>
          </a:p>
          <a:p>
            <a:pPr marL="0" indent="0" algn="ctr">
              <a:lnSpc>
                <a:spcPct val="80000"/>
              </a:lnSpc>
              <a:buNone/>
            </a:pPr>
            <a:r>
              <a:rPr lang="ru-RU" altLang="ru-RU" b="1" dirty="0">
                <a:solidFill>
                  <a:schemeClr val="tx1"/>
                </a:solidFill>
                <a:latin typeface="Times New Roman" panose="02020603050405020304" pitchFamily="18" charset="0"/>
                <a:cs typeface="Times New Roman" panose="02020603050405020304" pitchFamily="18" charset="0"/>
              </a:rPr>
              <a:t>Обучающее занятие в рамках Школы социального работника.</a:t>
            </a:r>
          </a:p>
          <a:p>
            <a:pPr marL="0" indent="0" algn="ctr">
              <a:lnSpc>
                <a:spcPct val="80000"/>
              </a:lnSpc>
              <a:buNone/>
            </a:pPr>
            <a:r>
              <a:rPr lang="ru-RU" altLang="ru-RU" b="1" dirty="0">
                <a:solidFill>
                  <a:schemeClr val="tx1"/>
                </a:solidFill>
                <a:latin typeface="Times New Roman" panose="02020603050405020304" pitchFamily="18" charset="0"/>
                <a:cs typeface="Times New Roman" panose="02020603050405020304" pitchFamily="18" charset="0"/>
              </a:rPr>
              <a:t>Тема: «Доврачебная помощь пожилым людям. Признаки депрессии у пожилых людей»</a:t>
            </a:r>
          </a:p>
          <a:p>
            <a:pPr marL="0" indent="0" algn="ctr">
              <a:lnSpc>
                <a:spcPct val="80000"/>
              </a:lnSpc>
              <a:buNone/>
            </a:pPr>
            <a:endParaRPr lang="ru-RU" altLang="ru-RU" sz="2000" b="1" dirty="0">
              <a:solidFill>
                <a:schemeClr val="tx1"/>
              </a:solidFill>
              <a:latin typeface="Times New Roman" panose="02020603050405020304" pitchFamily="18" charset="0"/>
              <a:cs typeface="Times New Roman" panose="02020603050405020304" pitchFamily="18" charset="0"/>
            </a:endParaRPr>
          </a:p>
          <a:p>
            <a:pPr marL="0" indent="0" algn="just">
              <a:lnSpc>
                <a:spcPct val="80000"/>
              </a:lnSpc>
              <a:buNone/>
            </a:pPr>
            <a:endParaRPr lang="ru-RU" altLang="ru-RU" sz="2800" b="1" i="1" dirty="0">
              <a:solidFill>
                <a:schemeClr val="tx1"/>
              </a:solidFill>
              <a:latin typeface="Times New Roman" panose="02020603050405020304" pitchFamily="18" charset="0"/>
              <a:cs typeface="Times New Roman" panose="02020603050405020304" pitchFamily="18" charset="0"/>
            </a:endParaRPr>
          </a:p>
        </p:txBody>
      </p:sp>
      <p:sp>
        <p:nvSpPr>
          <p:cNvPr id="17414" name="Rectangle 6"/>
          <p:cNvSpPr>
            <a:spLocks noGrp="1" noChangeArrowheads="1"/>
          </p:cNvSpPr>
          <p:nvPr>
            <p:ph type="title"/>
          </p:nvPr>
        </p:nvSpPr>
        <p:spPr>
          <a:xfrm>
            <a:off x="179512" y="116632"/>
            <a:ext cx="8724900" cy="715963"/>
          </a:xfrm>
        </p:spPr>
        <p:txBody>
          <a:bodyPr/>
          <a:lstStyle/>
          <a:p>
            <a:pPr algn="ctr"/>
            <a:r>
              <a:rPr lang="ru-RU" altLang="ru-RU" sz="2800" dirty="0">
                <a:solidFill>
                  <a:schemeClr val="tx1"/>
                </a:solidFill>
                <a:latin typeface="Times New Roman" panose="02020603050405020304" pitchFamily="18" charset="0"/>
                <a:cs typeface="Times New Roman" panose="02020603050405020304" pitchFamily="18" charset="0"/>
              </a:rPr>
              <a:t>Учреждение здравоохранения «</a:t>
            </a:r>
            <a:r>
              <a:rPr lang="ru-RU" altLang="ru-RU" sz="2800" dirty="0" err="1">
                <a:solidFill>
                  <a:schemeClr val="tx1"/>
                </a:solidFill>
                <a:latin typeface="Times New Roman" panose="02020603050405020304" pitchFamily="18" charset="0"/>
                <a:cs typeface="Times New Roman" panose="02020603050405020304" pitchFamily="18" charset="0"/>
              </a:rPr>
              <a:t>Марьинагорская</a:t>
            </a:r>
            <a:r>
              <a:rPr lang="ru-RU" altLang="ru-RU" sz="2800" dirty="0">
                <a:solidFill>
                  <a:schemeClr val="tx1"/>
                </a:solidFill>
                <a:latin typeface="Times New Roman" panose="02020603050405020304" pitchFamily="18" charset="0"/>
                <a:cs typeface="Times New Roman" panose="02020603050405020304" pitchFamily="18" charset="0"/>
              </a:rPr>
              <a:t> ЦРБ»</a:t>
            </a:r>
          </a:p>
        </p:txBody>
      </p:sp>
      <p:sp>
        <p:nvSpPr>
          <p:cNvPr id="7" name="Rectangle 6"/>
          <p:cNvSpPr txBox="1">
            <a:spLocks noChangeArrowheads="1"/>
          </p:cNvSpPr>
          <p:nvPr/>
        </p:nvSpPr>
        <p:spPr bwMode="auto">
          <a:xfrm>
            <a:off x="311470" y="4509120"/>
            <a:ext cx="8509002"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chemeClr val="bg1"/>
                </a:solidFill>
                <a:latin typeface="+mj-lt"/>
                <a:ea typeface="+mj-ea"/>
                <a:cs typeface="+mj-cs"/>
              </a:defRPr>
            </a:lvl1pPr>
            <a:lvl2pPr algn="l" rtl="0" eaLnBrk="1" fontAlgn="base" hangingPunct="1">
              <a:spcBef>
                <a:spcPct val="0"/>
              </a:spcBef>
              <a:spcAft>
                <a:spcPct val="0"/>
              </a:spcAft>
              <a:defRPr sz="4400">
                <a:solidFill>
                  <a:schemeClr val="bg1"/>
                </a:solidFill>
                <a:latin typeface="Microsoft Sans Serif" panose="020B0604020202020204" pitchFamily="34" charset="0"/>
              </a:defRPr>
            </a:lvl2pPr>
            <a:lvl3pPr algn="l" rtl="0" eaLnBrk="1" fontAlgn="base" hangingPunct="1">
              <a:spcBef>
                <a:spcPct val="0"/>
              </a:spcBef>
              <a:spcAft>
                <a:spcPct val="0"/>
              </a:spcAft>
              <a:defRPr sz="4400">
                <a:solidFill>
                  <a:schemeClr val="bg1"/>
                </a:solidFill>
                <a:latin typeface="Microsoft Sans Serif" panose="020B0604020202020204" pitchFamily="34" charset="0"/>
              </a:defRPr>
            </a:lvl3pPr>
            <a:lvl4pPr algn="l" rtl="0" eaLnBrk="1" fontAlgn="base" hangingPunct="1">
              <a:spcBef>
                <a:spcPct val="0"/>
              </a:spcBef>
              <a:spcAft>
                <a:spcPct val="0"/>
              </a:spcAft>
              <a:defRPr sz="4400">
                <a:solidFill>
                  <a:schemeClr val="bg1"/>
                </a:solidFill>
                <a:latin typeface="Microsoft Sans Serif" panose="020B0604020202020204" pitchFamily="34" charset="0"/>
              </a:defRPr>
            </a:lvl4pPr>
            <a:lvl5pPr algn="l" rtl="0" eaLnBrk="1" fontAlgn="base" hangingPunct="1">
              <a:spcBef>
                <a:spcPct val="0"/>
              </a:spcBef>
              <a:spcAft>
                <a:spcPct val="0"/>
              </a:spcAft>
              <a:defRPr sz="4400">
                <a:solidFill>
                  <a:schemeClr val="bg1"/>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bg1"/>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bg1"/>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bg1"/>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bg1"/>
                </a:solidFill>
                <a:latin typeface="Microsoft Sans Serif" panose="020B0604020202020204" pitchFamily="34" charset="0"/>
              </a:defRPr>
            </a:lvl9pPr>
          </a:lstStyle>
          <a:p>
            <a:pPr algn="ctr"/>
            <a:r>
              <a:rPr lang="ru-RU" altLang="ru-RU" sz="2800" dirty="0">
                <a:solidFill>
                  <a:schemeClr val="tx1"/>
                </a:solidFill>
                <a:latin typeface="Times New Roman" panose="02020603050405020304" pitchFamily="18" charset="0"/>
                <a:cs typeface="Times New Roman" panose="02020603050405020304" pitchFamily="18" charset="0"/>
              </a:rPr>
              <a:t>Подготовила: инструктор-</a:t>
            </a:r>
            <a:r>
              <a:rPr lang="ru-RU" altLang="ru-RU" sz="2800" dirty="0" err="1">
                <a:solidFill>
                  <a:schemeClr val="tx1"/>
                </a:solidFill>
                <a:latin typeface="Times New Roman" panose="02020603050405020304" pitchFamily="18" charset="0"/>
                <a:cs typeface="Times New Roman" panose="02020603050405020304" pitchFamily="18" charset="0"/>
              </a:rPr>
              <a:t>валеолог</a:t>
            </a:r>
            <a:r>
              <a:rPr lang="ru-RU" altLang="ru-RU" sz="2800" dirty="0">
                <a:solidFill>
                  <a:schemeClr val="tx1"/>
                </a:solidFill>
                <a:latin typeface="Times New Roman" panose="02020603050405020304" pitchFamily="18" charset="0"/>
                <a:cs typeface="Times New Roman" panose="02020603050405020304" pitchFamily="18" charset="0"/>
              </a:rPr>
              <a:t> </a:t>
            </a:r>
            <a:br>
              <a:rPr lang="ru-RU" altLang="ru-RU" sz="2800" dirty="0">
                <a:solidFill>
                  <a:schemeClr val="tx1"/>
                </a:solidFill>
                <a:latin typeface="Times New Roman" panose="02020603050405020304" pitchFamily="18" charset="0"/>
                <a:cs typeface="Times New Roman" panose="02020603050405020304" pitchFamily="18" charset="0"/>
              </a:rPr>
            </a:br>
            <a:r>
              <a:rPr lang="ru-RU" altLang="ru-RU" sz="2800" dirty="0">
                <a:solidFill>
                  <a:schemeClr val="tx1"/>
                </a:solidFill>
                <a:latin typeface="Times New Roman" panose="02020603050405020304" pitchFamily="18" charset="0"/>
                <a:cs typeface="Times New Roman" panose="02020603050405020304" pitchFamily="18" charset="0"/>
              </a:rPr>
              <a:t>УЗ «</a:t>
            </a:r>
            <a:r>
              <a:rPr lang="ru-RU" altLang="ru-RU" sz="2800" dirty="0" err="1">
                <a:solidFill>
                  <a:schemeClr val="tx1"/>
                </a:solidFill>
                <a:latin typeface="Times New Roman" panose="02020603050405020304" pitchFamily="18" charset="0"/>
                <a:cs typeface="Times New Roman" panose="02020603050405020304" pitchFamily="18" charset="0"/>
              </a:rPr>
              <a:t>Марьиногорская</a:t>
            </a:r>
            <a:r>
              <a:rPr lang="ru-RU" altLang="ru-RU" sz="2800" dirty="0">
                <a:solidFill>
                  <a:schemeClr val="tx1"/>
                </a:solidFill>
                <a:latin typeface="Times New Roman" panose="02020603050405020304" pitchFamily="18" charset="0"/>
                <a:cs typeface="Times New Roman" panose="02020603050405020304" pitchFamily="18" charset="0"/>
              </a:rPr>
              <a:t> ЦРБ» </a:t>
            </a:r>
          </a:p>
          <a:p>
            <a:pPr algn="ctr"/>
            <a:r>
              <a:rPr lang="ru-RU" altLang="ru-RU" sz="2800" dirty="0" err="1">
                <a:solidFill>
                  <a:schemeClr val="tx1"/>
                </a:solidFill>
                <a:latin typeface="Times New Roman" panose="02020603050405020304" pitchFamily="18" charset="0"/>
                <a:cs typeface="Times New Roman" panose="02020603050405020304" pitchFamily="18" charset="0"/>
              </a:rPr>
              <a:t>Лагунчик</a:t>
            </a:r>
            <a:r>
              <a:rPr lang="ru-RU" altLang="ru-RU" sz="2800" dirty="0">
                <a:solidFill>
                  <a:schemeClr val="tx1"/>
                </a:solidFill>
                <a:latin typeface="Times New Roman" panose="02020603050405020304" pitchFamily="18" charset="0"/>
                <a:cs typeface="Times New Roman" panose="02020603050405020304" pitchFamily="18" charset="0"/>
              </a:rPr>
              <a:t> Лариса Ивановна</a:t>
            </a:r>
          </a:p>
        </p:txBody>
      </p:sp>
    </p:spTree>
    <p:extLst>
      <p:ext uri="{BB962C8B-B14F-4D97-AF65-F5344CB8AC3E}">
        <p14:creationId xmlns:p14="http://schemas.microsoft.com/office/powerpoint/2010/main" val="3399395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98588" y="514172"/>
            <a:ext cx="6912768" cy="4980326"/>
          </a:xfrm>
          <a:ln/>
          <a:effectLst>
            <a:glow rad="228600">
              <a:schemeClr val="bg1">
                <a:alpha val="40000"/>
              </a:schemeClr>
            </a:glow>
          </a:effectLst>
        </p:spPr>
        <p:style>
          <a:lnRef idx="2">
            <a:schemeClr val="accent5"/>
          </a:lnRef>
          <a:fillRef idx="1">
            <a:schemeClr val="lt1"/>
          </a:fillRef>
          <a:effectRef idx="0">
            <a:schemeClr val="accent5"/>
          </a:effectRef>
          <a:fontRef idx="minor">
            <a:schemeClr val="dk1"/>
          </a:fontRef>
        </p:style>
        <p:txBody>
          <a:bodyPr/>
          <a:lstStyle/>
          <a:p>
            <a:pPr algn="l" fontAlgn="t"/>
            <a:r>
              <a:rPr lang="ru-RU" sz="1400" dirty="0"/>
              <a:t>	Физическая активность. Простые упражнения повышают настроение, приносят радость от движения, нормализуют артериальное давление, тренируют сердце. Пожилой человек может выбрать тот вид физической активности, который ему нравится и соответствует его физическому состоянию. Это может быть йога, китайская гимнастика, скандинавская ходьба или активные прогулки на свежем воздухе.</a:t>
            </a:r>
            <a:br>
              <a:rPr lang="ru-RU" sz="1400" dirty="0"/>
            </a:br>
            <a:r>
              <a:rPr lang="ru-RU" sz="1400" dirty="0"/>
              <a:t>	Социальная активность. Сейчас во многих городах есть различные программы для пожилых, клубы по интересам, танцевальные и музыкальные занятия, изостудии, компьютерные классы. Члены семьи пожилого человека могут организовать совместные походы в театр, на выставки, на природу. Активная социальная жизнь дает ощущение вовлеченности и сопричастности и не оставляет места унынию</a:t>
            </a:r>
            <a:br>
              <a:rPr lang="ru-RU" sz="1400" dirty="0"/>
            </a:br>
            <a:r>
              <a:rPr lang="ru-RU" sz="1400" dirty="0"/>
              <a:t>	Контроль за состоянием здоровья. Необходимо регулярно проходить медицинские осмотры и диспансеризации, следить за артериальным давлением, уровнем холестерина и сахара, избегать черепно-мозговых травм.</a:t>
            </a:r>
          </a:p>
        </p:txBody>
      </p:sp>
      <p:sp>
        <p:nvSpPr>
          <p:cNvPr id="4" name="Прямоугольник 3"/>
          <p:cNvSpPr/>
          <p:nvPr/>
        </p:nvSpPr>
        <p:spPr>
          <a:xfrm>
            <a:off x="2267744" y="6440558"/>
            <a:ext cx="6768752" cy="3728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ltLang="ru-RU" dirty="0">
                <a:solidFill>
                  <a:schemeClr val="accent2">
                    <a:lumMod val="75000"/>
                  </a:schemeClr>
                </a:solidFill>
                <a:latin typeface="Times New Roman" panose="02020603050405020304" pitchFamily="18" charset="0"/>
                <a:cs typeface="Times New Roman" panose="02020603050405020304" pitchFamily="18" charset="0"/>
              </a:rPr>
              <a:t>Учреждение здравоохранения «</a:t>
            </a:r>
            <a:r>
              <a:rPr lang="ru-RU" altLang="ru-RU" dirty="0" err="1">
                <a:solidFill>
                  <a:schemeClr val="accent2">
                    <a:lumMod val="75000"/>
                  </a:schemeClr>
                </a:solidFill>
                <a:latin typeface="Times New Roman" panose="02020603050405020304" pitchFamily="18" charset="0"/>
                <a:cs typeface="Times New Roman" panose="02020603050405020304" pitchFamily="18" charset="0"/>
              </a:rPr>
              <a:t>Марьинагорская</a:t>
            </a:r>
            <a:r>
              <a:rPr lang="ru-RU" altLang="ru-RU" dirty="0">
                <a:solidFill>
                  <a:schemeClr val="accent2">
                    <a:lumMod val="75000"/>
                  </a:schemeClr>
                </a:solidFill>
                <a:latin typeface="Times New Roman" panose="02020603050405020304" pitchFamily="18" charset="0"/>
                <a:cs typeface="Times New Roman" panose="02020603050405020304" pitchFamily="18" charset="0"/>
              </a:rPr>
              <a:t> ЦРБ»</a:t>
            </a:r>
            <a:endParaRPr lang="ru-RU"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5" name="Объект 2"/>
          <p:cNvSpPr txBox="1">
            <a:spLocks/>
          </p:cNvSpPr>
          <p:nvPr/>
        </p:nvSpPr>
        <p:spPr>
          <a:xfrm>
            <a:off x="0" y="-23068"/>
            <a:ext cx="9144000" cy="537240"/>
          </a:xfrm>
          <a:prstGeom prst="rect">
            <a:avLst/>
          </a:prstGeom>
          <a:gradFill>
            <a:gsLst>
              <a:gs pos="0">
                <a:schemeClr val="bg2">
                  <a:tint val="98000"/>
                  <a:shade val="90000"/>
                  <a:satMod val="160000"/>
                  <a:lumMod val="100000"/>
                </a:schemeClr>
              </a:gs>
              <a:gs pos="60000">
                <a:schemeClr val="bg2">
                  <a:tint val="95000"/>
                  <a:shade val="100000"/>
                  <a:satMod val="130000"/>
                  <a:lumMod val="130000"/>
                </a:schemeClr>
              </a:gs>
              <a:gs pos="75000">
                <a:schemeClr val="tx2">
                  <a:lumMod val="40000"/>
                  <a:lumOff val="60000"/>
                  <a:alpha val="49000"/>
                </a:schemeClr>
              </a:gs>
            </a:gsLst>
            <a:path path="circle">
              <a:fillToRect l="100000" t="100000"/>
            </a:path>
          </a:gradFill>
        </p:spPr>
        <p:txBody>
          <a:bodyPr>
            <a:noAutofit/>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t"/>
            <a:r>
              <a:rPr lang="ru-RU" sz="2800" dirty="0"/>
              <a:t>Профилактика депрессии в пожилом возрасте</a:t>
            </a:r>
          </a:p>
        </p:txBody>
      </p:sp>
      <p:pic>
        <p:nvPicPr>
          <p:cNvPr id="7170" name="Picture 2" descr="C:\Users\Настя\Desktop\06062024\contform-after-im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4650444"/>
            <a:ext cx="2376264" cy="1730884"/>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Настя\Desktop\06062024\uho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559926"/>
            <a:ext cx="2411760" cy="182140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Настя\Desktop\06062024\9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88" y="1916832"/>
            <a:ext cx="1892300" cy="2024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214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67744" y="6440558"/>
            <a:ext cx="6768752" cy="3728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ltLang="ru-RU" dirty="0">
                <a:solidFill>
                  <a:schemeClr val="accent2">
                    <a:lumMod val="75000"/>
                  </a:schemeClr>
                </a:solidFill>
                <a:latin typeface="Times New Roman" panose="02020603050405020304" pitchFamily="18" charset="0"/>
                <a:cs typeface="Times New Roman" panose="02020603050405020304" pitchFamily="18" charset="0"/>
              </a:rPr>
              <a:t>Учреждение здравоохранения «</a:t>
            </a:r>
            <a:r>
              <a:rPr lang="ru-RU" altLang="ru-RU" dirty="0" err="1">
                <a:solidFill>
                  <a:schemeClr val="accent2">
                    <a:lumMod val="75000"/>
                  </a:schemeClr>
                </a:solidFill>
                <a:latin typeface="Times New Roman" panose="02020603050405020304" pitchFamily="18" charset="0"/>
                <a:cs typeface="Times New Roman" panose="02020603050405020304" pitchFamily="18" charset="0"/>
              </a:rPr>
              <a:t>Марьинагорская</a:t>
            </a:r>
            <a:r>
              <a:rPr lang="ru-RU" altLang="ru-RU" dirty="0">
                <a:solidFill>
                  <a:schemeClr val="accent2">
                    <a:lumMod val="75000"/>
                  </a:schemeClr>
                </a:solidFill>
                <a:latin typeface="Times New Roman" panose="02020603050405020304" pitchFamily="18" charset="0"/>
                <a:cs typeface="Times New Roman" panose="02020603050405020304" pitchFamily="18" charset="0"/>
              </a:rPr>
              <a:t> ЦРБ»</a:t>
            </a:r>
            <a:endParaRPr lang="ru-RU"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5" name="Picture 7"/>
          <p:cNvPicPr>
            <a:picLocks noChangeAspect="1" noChangeArrowheads="1"/>
          </p:cNvPicPr>
          <p:nvPr/>
        </p:nvPicPr>
        <p:blipFill>
          <a:blip r:embed="rId2">
            <a:extLst>
              <a:ext uri="{BEBA8EAE-BF5A-486C-A8C5-ECC9F3942E4B}">
                <a14:imgProps xmlns:a14="http://schemas.microsoft.com/office/drawing/2010/main">
                  <a14:imgLayer r:embed="rId3">
                    <a14:imgEffect>
                      <a14:saturation sat="91000"/>
                    </a14:imgEffect>
                    <a14:imgEffect>
                      <a14:brightnessContrast bright="-3000" contrast="-2000"/>
                    </a14:imgEffect>
                  </a14:imgLayer>
                </a14:imgProps>
              </a:ext>
              <a:ext uri="{28A0092B-C50C-407E-A947-70E740481C1C}">
                <a14:useLocalDpi xmlns:a14="http://schemas.microsoft.com/office/drawing/2010/main" val="0"/>
              </a:ext>
            </a:extLst>
          </a:blip>
          <a:srcRect/>
          <a:stretch>
            <a:fillRect/>
          </a:stretch>
        </p:blipFill>
        <p:spPr bwMode="auto">
          <a:xfrm>
            <a:off x="1979712" y="1052736"/>
            <a:ext cx="5957311"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9329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700808"/>
            <a:ext cx="8424936" cy="3312368"/>
          </a:xfrm>
          <a:ln/>
          <a:effectLst>
            <a:glow rad="228600">
              <a:schemeClr val="bg1">
                <a:alpha val="40000"/>
              </a:schemeClr>
            </a:glow>
          </a:effectLst>
        </p:spPr>
        <p:style>
          <a:lnRef idx="2">
            <a:schemeClr val="accent5"/>
          </a:lnRef>
          <a:fillRef idx="1">
            <a:schemeClr val="lt1"/>
          </a:fillRef>
          <a:effectRef idx="0">
            <a:schemeClr val="accent5"/>
          </a:effectRef>
          <a:fontRef idx="minor">
            <a:schemeClr val="dk1"/>
          </a:fontRef>
        </p:style>
        <p:txBody>
          <a:bodyPr/>
          <a:lstStyle/>
          <a:p>
            <a:pPr fontAlgn="t"/>
            <a:r>
              <a:rPr lang="ru-RU" sz="6000" dirty="0">
                <a:solidFill>
                  <a:schemeClr val="accent2">
                    <a:lumMod val="75000"/>
                  </a:schemeClr>
                </a:solidFill>
              </a:rPr>
              <a:t>Депрессия у пожилого человека</a:t>
            </a:r>
          </a:p>
        </p:txBody>
      </p:sp>
      <p:sp>
        <p:nvSpPr>
          <p:cNvPr id="4" name="Прямоугольник 3"/>
          <p:cNvSpPr/>
          <p:nvPr/>
        </p:nvSpPr>
        <p:spPr>
          <a:xfrm>
            <a:off x="2267744" y="6440558"/>
            <a:ext cx="6768752" cy="3728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ltLang="ru-RU" dirty="0">
                <a:solidFill>
                  <a:schemeClr val="accent2">
                    <a:lumMod val="75000"/>
                  </a:schemeClr>
                </a:solidFill>
                <a:latin typeface="Times New Roman" panose="02020603050405020304" pitchFamily="18" charset="0"/>
                <a:cs typeface="Times New Roman" panose="02020603050405020304" pitchFamily="18" charset="0"/>
              </a:rPr>
              <a:t>Учреждение здравоохранения «</a:t>
            </a:r>
            <a:r>
              <a:rPr lang="ru-RU" altLang="ru-RU" dirty="0" err="1">
                <a:solidFill>
                  <a:schemeClr val="accent2">
                    <a:lumMod val="75000"/>
                  </a:schemeClr>
                </a:solidFill>
                <a:latin typeface="Times New Roman" panose="02020603050405020304" pitchFamily="18" charset="0"/>
                <a:cs typeface="Times New Roman" panose="02020603050405020304" pitchFamily="18" charset="0"/>
              </a:rPr>
              <a:t>Марьинагорская</a:t>
            </a:r>
            <a:r>
              <a:rPr lang="ru-RU" altLang="ru-RU" dirty="0">
                <a:solidFill>
                  <a:schemeClr val="accent2">
                    <a:lumMod val="75000"/>
                  </a:schemeClr>
                </a:solidFill>
                <a:latin typeface="Times New Roman" panose="02020603050405020304" pitchFamily="18" charset="0"/>
                <a:cs typeface="Times New Roman" panose="02020603050405020304" pitchFamily="18" charset="0"/>
              </a:rPr>
              <a:t> ЦРБ»</a:t>
            </a:r>
            <a:endParaRPr lang="ru-RU"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106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67944" y="548680"/>
            <a:ext cx="4320480" cy="4176464"/>
          </a:xfrm>
          <a:ln/>
          <a:effectLst>
            <a:glow rad="228600">
              <a:schemeClr val="bg1">
                <a:alpha val="40000"/>
              </a:schemeClr>
            </a:glow>
          </a:effectLst>
        </p:spPr>
        <p:style>
          <a:lnRef idx="2">
            <a:schemeClr val="accent5"/>
          </a:lnRef>
          <a:fillRef idx="1">
            <a:schemeClr val="lt1"/>
          </a:fillRef>
          <a:effectRef idx="0">
            <a:schemeClr val="accent5"/>
          </a:effectRef>
          <a:fontRef idx="minor">
            <a:schemeClr val="dk1"/>
          </a:fontRef>
        </p:style>
        <p:txBody>
          <a:bodyPr/>
          <a:lstStyle/>
          <a:p>
            <a:pPr fontAlgn="t"/>
            <a:r>
              <a:rPr lang="ru-RU" sz="1400" dirty="0"/>
              <a:t>Депрессия – самое распространенное психическое расстройство среди пожилых людей. Каждый седьмой человек в преклонном возрасте страдает депрессией. По данным медицинской статистики симптомы депрессии встречаются у 13% пожилых людей. Основными факторами развития депрессивного расстройства в пожилом возрасте являются травмирующие жизненные события, образ жизни и хронические заболевания. Симптомы депрессии часто скрываются под общим плохим самочувствием, жалобами на здоровье, хроническую усталость и плохое настроение, поэтому родственники могут долгое время не осознавать, что у близкого человека есть серьезная проблема и нужно обратиться к специалисту.</a:t>
            </a:r>
            <a:endParaRPr lang="ru-RU" sz="1400" dirty="0">
              <a:solidFill>
                <a:schemeClr val="accent2">
                  <a:lumMod val="75000"/>
                </a:schemeClr>
              </a:solidFill>
            </a:endParaRPr>
          </a:p>
        </p:txBody>
      </p:sp>
      <p:sp>
        <p:nvSpPr>
          <p:cNvPr id="4" name="Прямоугольник 3"/>
          <p:cNvSpPr/>
          <p:nvPr/>
        </p:nvSpPr>
        <p:spPr>
          <a:xfrm>
            <a:off x="2267744" y="6440558"/>
            <a:ext cx="6768752" cy="3728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ltLang="ru-RU" dirty="0">
                <a:solidFill>
                  <a:schemeClr val="accent2">
                    <a:lumMod val="75000"/>
                  </a:schemeClr>
                </a:solidFill>
                <a:latin typeface="Times New Roman" panose="02020603050405020304" pitchFamily="18" charset="0"/>
                <a:cs typeface="Times New Roman" panose="02020603050405020304" pitchFamily="18" charset="0"/>
              </a:rPr>
              <a:t>Учреждение здравоохранения «</a:t>
            </a:r>
            <a:r>
              <a:rPr lang="ru-RU" altLang="ru-RU" dirty="0" err="1">
                <a:solidFill>
                  <a:schemeClr val="accent2">
                    <a:lumMod val="75000"/>
                  </a:schemeClr>
                </a:solidFill>
                <a:latin typeface="Times New Roman" panose="02020603050405020304" pitchFamily="18" charset="0"/>
                <a:cs typeface="Times New Roman" panose="02020603050405020304" pitchFamily="18" charset="0"/>
              </a:rPr>
              <a:t>Марьинагорская</a:t>
            </a:r>
            <a:r>
              <a:rPr lang="ru-RU" altLang="ru-RU" dirty="0">
                <a:solidFill>
                  <a:schemeClr val="accent2">
                    <a:lumMod val="75000"/>
                  </a:schemeClr>
                </a:solidFill>
                <a:latin typeface="Times New Roman" panose="02020603050405020304" pitchFamily="18" charset="0"/>
                <a:cs typeface="Times New Roman" panose="02020603050405020304" pitchFamily="18" charset="0"/>
              </a:rPr>
              <a:t> ЦРБ»</a:t>
            </a:r>
            <a:endParaRPr lang="ru-RU"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2050" name="Picture 2" descr="C:\Users\Настя\Desktop\06062024\depressiya-u-pozhilyh-dyude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437112"/>
            <a:ext cx="2933389" cy="18336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Настя\Desktop\06062024\img_img_gazeta_100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988840"/>
            <a:ext cx="2933389" cy="183361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Настя\Desktop\06062024\pozhilaya-babushk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152" y="4437110"/>
            <a:ext cx="2794539" cy="1833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455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79912" y="548680"/>
            <a:ext cx="4608512" cy="4320480"/>
          </a:xfrm>
          <a:ln/>
          <a:effectLst>
            <a:glow rad="228600">
              <a:schemeClr val="bg1">
                <a:alpha val="40000"/>
              </a:schemeClr>
            </a:glow>
          </a:effectLst>
        </p:spPr>
        <p:style>
          <a:lnRef idx="2">
            <a:schemeClr val="accent5"/>
          </a:lnRef>
          <a:fillRef idx="1">
            <a:schemeClr val="lt1"/>
          </a:fillRef>
          <a:effectRef idx="0">
            <a:schemeClr val="accent5"/>
          </a:effectRef>
          <a:fontRef idx="minor">
            <a:schemeClr val="dk1"/>
          </a:fontRef>
        </p:style>
        <p:txBody>
          <a:bodyPr/>
          <a:lstStyle/>
          <a:p>
            <a:pPr fontAlgn="t"/>
            <a:r>
              <a:rPr lang="ru-RU" sz="1400" dirty="0"/>
              <a:t>Депрессия у пожилого человека сильно отличается от депрессии в молодом возрасте. Пожилые люди избегают демонстративного проявления «страданий», не жалуются и, по большей части, сами не в состоянии распознать наличие у себя депрессивного состояния. Часто симптомы депрессии маскируются под проявления других болезней – у человека может болеть сердце или кишечник, он начинает жаловаться на метеочувствительность или головные боли. Диагностировать в этих симптомах признаки психического расстройства неспециалисту довольно сложно.</a:t>
            </a:r>
            <a:endParaRPr lang="ru-RU" sz="1400" dirty="0">
              <a:solidFill>
                <a:schemeClr val="accent2">
                  <a:lumMod val="75000"/>
                </a:schemeClr>
              </a:solidFill>
            </a:endParaRPr>
          </a:p>
        </p:txBody>
      </p:sp>
      <p:sp>
        <p:nvSpPr>
          <p:cNvPr id="4" name="Прямоугольник 3"/>
          <p:cNvSpPr/>
          <p:nvPr/>
        </p:nvSpPr>
        <p:spPr>
          <a:xfrm>
            <a:off x="2267744" y="6440558"/>
            <a:ext cx="6768752" cy="3728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ltLang="ru-RU" dirty="0">
                <a:solidFill>
                  <a:schemeClr val="accent2">
                    <a:lumMod val="75000"/>
                  </a:schemeClr>
                </a:solidFill>
                <a:latin typeface="Times New Roman" panose="02020603050405020304" pitchFamily="18" charset="0"/>
                <a:cs typeface="Times New Roman" panose="02020603050405020304" pitchFamily="18" charset="0"/>
              </a:rPr>
              <a:t>Учреждение здравоохранения «</a:t>
            </a:r>
            <a:r>
              <a:rPr lang="ru-RU" altLang="ru-RU" dirty="0" err="1">
                <a:solidFill>
                  <a:schemeClr val="accent2">
                    <a:lumMod val="75000"/>
                  </a:schemeClr>
                </a:solidFill>
                <a:latin typeface="Times New Roman" panose="02020603050405020304" pitchFamily="18" charset="0"/>
                <a:cs typeface="Times New Roman" panose="02020603050405020304" pitchFamily="18" charset="0"/>
              </a:rPr>
              <a:t>Марьинагорская</a:t>
            </a:r>
            <a:r>
              <a:rPr lang="ru-RU" altLang="ru-RU" dirty="0">
                <a:solidFill>
                  <a:schemeClr val="accent2">
                    <a:lumMod val="75000"/>
                  </a:schemeClr>
                </a:solidFill>
                <a:latin typeface="Times New Roman" panose="02020603050405020304" pitchFamily="18" charset="0"/>
                <a:cs typeface="Times New Roman" panose="02020603050405020304" pitchFamily="18" charset="0"/>
              </a:rPr>
              <a:t> ЦРБ»</a:t>
            </a:r>
            <a:endParaRPr lang="ru-RU"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3074" name="Picture 2" descr="C:\Users\Настя\Desktop\06062024\img_img_gazeta_100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415467"/>
            <a:ext cx="2933389" cy="18336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Настя\Desktop\06062024\depressiya-u-pozhilyh-dyude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3" y="1916831"/>
            <a:ext cx="2933389" cy="18336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Настя\Desktop\06062024\pozhilaya-babushk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152" y="4437110"/>
            <a:ext cx="2794539" cy="1833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049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16632"/>
            <a:ext cx="8964996" cy="537240"/>
          </a:xfrm>
          <a:gradFill>
            <a:gsLst>
              <a:gs pos="0">
                <a:schemeClr val="bg2">
                  <a:tint val="98000"/>
                  <a:shade val="90000"/>
                  <a:satMod val="160000"/>
                  <a:lumMod val="100000"/>
                </a:schemeClr>
              </a:gs>
              <a:gs pos="60000">
                <a:schemeClr val="bg2">
                  <a:tint val="95000"/>
                  <a:shade val="100000"/>
                  <a:satMod val="130000"/>
                  <a:lumMod val="130000"/>
                </a:schemeClr>
              </a:gs>
              <a:gs pos="75000">
                <a:schemeClr val="tx2">
                  <a:lumMod val="40000"/>
                  <a:lumOff val="60000"/>
                  <a:alpha val="49000"/>
                </a:schemeClr>
              </a:gs>
            </a:gsLst>
            <a:path path="circle">
              <a:fillToRect l="100000" t="100000"/>
            </a:path>
          </a:gradFill>
        </p:spPr>
        <p:txBody>
          <a:bodyPr>
            <a:noAutofit/>
          </a:bodyPr>
          <a:lstStyle/>
          <a:p>
            <a:pPr algn="ctr" fontAlgn="t"/>
            <a:r>
              <a:rPr lang="ru-RU" sz="2800" dirty="0"/>
              <a:t>Причины депрессии</a:t>
            </a:r>
          </a:p>
        </p:txBody>
      </p:sp>
      <p:sp>
        <p:nvSpPr>
          <p:cNvPr id="4" name="Овал 3"/>
          <p:cNvSpPr/>
          <p:nvPr/>
        </p:nvSpPr>
        <p:spPr>
          <a:xfrm>
            <a:off x="2900401" y="2636912"/>
            <a:ext cx="3242064" cy="2101934"/>
          </a:xfrm>
          <a:prstGeom prst="ellipse">
            <a:avLst/>
          </a:prstGeom>
          <a:gradFill flip="none" rotWithShape="1">
            <a:gsLst>
              <a:gs pos="0">
                <a:schemeClr val="bg2">
                  <a:tint val="98000"/>
                  <a:shade val="90000"/>
                  <a:satMod val="160000"/>
                  <a:lumMod val="100000"/>
                </a:schemeClr>
              </a:gs>
              <a:gs pos="60000">
                <a:schemeClr val="bg2">
                  <a:tint val="95000"/>
                  <a:shade val="100000"/>
                  <a:satMod val="130000"/>
                  <a:lumMod val="130000"/>
                </a:schemeClr>
              </a:gs>
              <a:gs pos="75000">
                <a:schemeClr val="tx2">
                  <a:lumMod val="40000"/>
                  <a:lumOff val="60000"/>
                  <a:alpha val="49000"/>
                </a:schemeClr>
              </a:gs>
            </a:gsLst>
            <a:path path="circle">
              <a:fillToRect l="100000" t="100000"/>
            </a:path>
            <a:tileRect r="-100000" b="-100000"/>
          </a:gradFill>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r>
              <a:rPr lang="ru-RU" sz="3200" dirty="0">
                <a:solidFill>
                  <a:schemeClr val="accent2">
                    <a:lumMod val="75000"/>
                  </a:schemeClr>
                </a:solidFill>
              </a:rPr>
              <a:t>Причины</a:t>
            </a:r>
            <a:br>
              <a:rPr lang="ru-RU" sz="3200" dirty="0">
                <a:solidFill>
                  <a:schemeClr val="accent2">
                    <a:lumMod val="75000"/>
                  </a:schemeClr>
                </a:solidFill>
              </a:rPr>
            </a:br>
            <a:r>
              <a:rPr lang="ru-RU" sz="3200" dirty="0">
                <a:solidFill>
                  <a:schemeClr val="accent2">
                    <a:lumMod val="75000"/>
                  </a:schemeClr>
                </a:solidFill>
              </a:rPr>
              <a:t>депрессии</a:t>
            </a:r>
          </a:p>
        </p:txBody>
      </p:sp>
      <p:sp>
        <p:nvSpPr>
          <p:cNvPr id="5" name="Прямоугольник 4"/>
          <p:cNvSpPr/>
          <p:nvPr/>
        </p:nvSpPr>
        <p:spPr>
          <a:xfrm>
            <a:off x="323528" y="844744"/>
            <a:ext cx="2280154" cy="1368152"/>
          </a:xfrm>
          <a:prstGeom prst="rect">
            <a:avLst/>
          </a:prstGeom>
          <a:solidFill>
            <a:schemeClr val="bg1"/>
          </a:solidFill>
          <a:effectLst>
            <a:glow rad="139700">
              <a:schemeClr val="accent1">
                <a:satMod val="175000"/>
                <a:alpha val="40000"/>
              </a:schemeClr>
            </a:glow>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accent2">
                    <a:lumMod val="75000"/>
                  </a:schemeClr>
                </a:solidFill>
              </a:rPr>
              <a:t>потеря супруга</a:t>
            </a:r>
            <a:endParaRPr lang="ru-RU" dirty="0">
              <a:solidFill>
                <a:schemeClr val="tx1"/>
              </a:solidFill>
            </a:endParaRPr>
          </a:p>
        </p:txBody>
      </p:sp>
      <p:sp>
        <p:nvSpPr>
          <p:cNvPr id="6" name="Прямоугольник 5"/>
          <p:cNvSpPr/>
          <p:nvPr/>
        </p:nvSpPr>
        <p:spPr>
          <a:xfrm>
            <a:off x="2914113" y="844744"/>
            <a:ext cx="1512168" cy="1368152"/>
          </a:xfrm>
          <a:prstGeom prst="rect">
            <a:avLst/>
          </a:prstGeom>
          <a:solidFill>
            <a:schemeClr val="bg1"/>
          </a:solidFill>
          <a:effectLst>
            <a:glow rad="139700">
              <a:schemeClr val="accent1">
                <a:satMod val="175000"/>
                <a:alpha val="40000"/>
              </a:schemeClr>
            </a:glow>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accent2">
                    <a:lumMod val="75000"/>
                  </a:schemeClr>
                </a:solidFill>
              </a:rPr>
              <a:t>утрата социальных контактов</a:t>
            </a:r>
            <a:endParaRPr lang="ru-RU" dirty="0">
              <a:solidFill>
                <a:schemeClr val="accent2">
                  <a:lumMod val="75000"/>
                </a:schemeClr>
              </a:solidFill>
              <a:latin typeface="Times New Roman" pitchFamily="18" charset="0"/>
              <a:cs typeface="Times New Roman" pitchFamily="18" charset="0"/>
            </a:endParaRPr>
          </a:p>
        </p:txBody>
      </p:sp>
      <p:sp>
        <p:nvSpPr>
          <p:cNvPr id="7" name="Прямоугольник 6"/>
          <p:cNvSpPr/>
          <p:nvPr/>
        </p:nvSpPr>
        <p:spPr>
          <a:xfrm>
            <a:off x="3383868" y="5176036"/>
            <a:ext cx="2340260" cy="1368152"/>
          </a:xfrm>
          <a:prstGeom prst="rect">
            <a:avLst/>
          </a:prstGeom>
          <a:solidFill>
            <a:schemeClr val="bg1"/>
          </a:solidFill>
          <a:effectLst>
            <a:glow rad="139700">
              <a:schemeClr val="accent1">
                <a:satMod val="175000"/>
                <a:alpha val="40000"/>
              </a:schemeClr>
            </a:glow>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accent2">
                    <a:lumMod val="75000"/>
                  </a:schemeClr>
                </a:solidFill>
              </a:rPr>
              <a:t>ограничение физической активности</a:t>
            </a:r>
          </a:p>
        </p:txBody>
      </p:sp>
      <p:sp>
        <p:nvSpPr>
          <p:cNvPr id="8" name="Прямоугольник 7"/>
          <p:cNvSpPr/>
          <p:nvPr/>
        </p:nvSpPr>
        <p:spPr>
          <a:xfrm>
            <a:off x="323528" y="2996952"/>
            <a:ext cx="2172291" cy="1368152"/>
          </a:xfrm>
          <a:prstGeom prst="rect">
            <a:avLst/>
          </a:prstGeom>
          <a:solidFill>
            <a:schemeClr val="bg1"/>
          </a:solidFill>
          <a:effectLst>
            <a:glow rad="139700">
              <a:schemeClr val="accent1">
                <a:satMod val="175000"/>
                <a:alpha val="40000"/>
              </a:schemeClr>
            </a:glow>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accent2">
                    <a:lumMod val="75000"/>
                  </a:schemeClr>
                </a:solidFill>
              </a:rPr>
              <a:t>потеря другого близкого человека</a:t>
            </a:r>
            <a:endParaRPr lang="ru-RU" dirty="0">
              <a:solidFill>
                <a:schemeClr val="tx1"/>
              </a:solidFill>
            </a:endParaRPr>
          </a:p>
        </p:txBody>
      </p:sp>
      <p:sp>
        <p:nvSpPr>
          <p:cNvPr id="9" name="Прямоугольник 8"/>
          <p:cNvSpPr/>
          <p:nvPr/>
        </p:nvSpPr>
        <p:spPr>
          <a:xfrm>
            <a:off x="323528" y="5176036"/>
            <a:ext cx="2449973" cy="1368152"/>
          </a:xfrm>
          <a:prstGeom prst="rect">
            <a:avLst/>
          </a:prstGeom>
          <a:solidFill>
            <a:schemeClr val="bg1"/>
          </a:solidFill>
          <a:effectLst>
            <a:glow rad="139700">
              <a:schemeClr val="accent1">
                <a:satMod val="175000"/>
                <a:alpha val="40000"/>
              </a:schemeClr>
            </a:glow>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accent2">
                    <a:lumMod val="75000"/>
                  </a:schemeClr>
                </a:solidFill>
              </a:rPr>
              <a:t>заболевания нервной системы</a:t>
            </a:r>
          </a:p>
          <a:p>
            <a:pPr algn="ctr"/>
            <a:endParaRPr lang="ru-RU" dirty="0">
              <a:solidFill>
                <a:schemeClr val="tx1"/>
              </a:solidFill>
            </a:endParaRPr>
          </a:p>
        </p:txBody>
      </p:sp>
      <p:sp>
        <p:nvSpPr>
          <p:cNvPr id="10" name="Прямоугольник 9"/>
          <p:cNvSpPr/>
          <p:nvPr/>
        </p:nvSpPr>
        <p:spPr>
          <a:xfrm>
            <a:off x="6776246" y="844744"/>
            <a:ext cx="2016224" cy="1368152"/>
          </a:xfrm>
          <a:prstGeom prst="rect">
            <a:avLst/>
          </a:prstGeom>
          <a:solidFill>
            <a:schemeClr val="bg1"/>
          </a:solidFill>
          <a:effectLst>
            <a:glow rad="139700">
              <a:schemeClr val="accent1">
                <a:satMod val="175000"/>
                <a:alpha val="40000"/>
              </a:schemeClr>
            </a:glow>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accent2">
                    <a:lumMod val="75000"/>
                  </a:schemeClr>
                </a:solidFill>
              </a:rPr>
              <a:t>длительный прием лекарственных препаратов</a:t>
            </a:r>
          </a:p>
        </p:txBody>
      </p:sp>
      <p:sp>
        <p:nvSpPr>
          <p:cNvPr id="12" name="Прямоугольник 11"/>
          <p:cNvSpPr/>
          <p:nvPr/>
        </p:nvSpPr>
        <p:spPr>
          <a:xfrm>
            <a:off x="6631035" y="3068960"/>
            <a:ext cx="2243150" cy="1368152"/>
          </a:xfrm>
          <a:prstGeom prst="rect">
            <a:avLst/>
          </a:prstGeom>
          <a:solidFill>
            <a:schemeClr val="bg1"/>
          </a:solidFill>
          <a:effectLst>
            <a:glow rad="139700">
              <a:schemeClr val="accent1">
                <a:satMod val="175000"/>
                <a:alpha val="40000"/>
              </a:schemeClr>
            </a:glow>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accent2">
                    <a:lumMod val="75000"/>
                  </a:schemeClr>
                </a:solidFill>
              </a:rPr>
              <a:t>ограничение способности к самообслуживанию</a:t>
            </a:r>
          </a:p>
        </p:txBody>
      </p:sp>
      <p:sp>
        <p:nvSpPr>
          <p:cNvPr id="13" name="Прямоугольник 12"/>
          <p:cNvSpPr/>
          <p:nvPr/>
        </p:nvSpPr>
        <p:spPr>
          <a:xfrm>
            <a:off x="4860032" y="844744"/>
            <a:ext cx="1512168" cy="1368152"/>
          </a:xfrm>
          <a:prstGeom prst="rect">
            <a:avLst/>
          </a:prstGeom>
          <a:solidFill>
            <a:schemeClr val="bg1"/>
          </a:solidFill>
          <a:effectLst>
            <a:glow rad="139700">
              <a:schemeClr val="accent1">
                <a:satMod val="175000"/>
                <a:alpha val="40000"/>
              </a:schemeClr>
            </a:glow>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accent2">
                    <a:lumMod val="75000"/>
                  </a:schemeClr>
                </a:solidFill>
              </a:rPr>
              <a:t>финансовые проблемы</a:t>
            </a:r>
          </a:p>
        </p:txBody>
      </p:sp>
      <p:sp>
        <p:nvSpPr>
          <p:cNvPr id="15" name="Прямоугольник 14"/>
          <p:cNvSpPr/>
          <p:nvPr/>
        </p:nvSpPr>
        <p:spPr>
          <a:xfrm>
            <a:off x="6167527" y="5141706"/>
            <a:ext cx="2689488" cy="1368152"/>
          </a:xfrm>
          <a:prstGeom prst="rect">
            <a:avLst/>
          </a:prstGeom>
          <a:solidFill>
            <a:schemeClr val="bg1"/>
          </a:solidFill>
          <a:effectLst>
            <a:glow rad="139700">
              <a:schemeClr val="accent1">
                <a:satMod val="175000"/>
                <a:alpha val="40000"/>
              </a:schemeClr>
            </a:glow>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accent2">
                    <a:lumMod val="75000"/>
                  </a:schemeClr>
                </a:solidFill>
              </a:rPr>
              <a:t>проблемы со здоровьем</a:t>
            </a:r>
          </a:p>
        </p:txBody>
      </p:sp>
      <p:cxnSp>
        <p:nvCxnSpPr>
          <p:cNvPr id="19" name="Прямая со стрелкой 18"/>
          <p:cNvCxnSpPr/>
          <p:nvPr/>
        </p:nvCxnSpPr>
        <p:spPr>
          <a:xfrm>
            <a:off x="1907704" y="2212896"/>
            <a:ext cx="1296144" cy="78405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a:off x="3203848" y="2244884"/>
            <a:ext cx="648072" cy="39202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flipH="1">
            <a:off x="5940152" y="2244884"/>
            <a:ext cx="1368152" cy="84922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a:off x="2495819" y="3491865"/>
            <a:ext cx="404582"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a:stCxn id="4" idx="4"/>
            <a:endCxn id="7" idx="0"/>
          </p:cNvCxnSpPr>
          <p:nvPr/>
        </p:nvCxnSpPr>
        <p:spPr>
          <a:xfrm>
            <a:off x="4521433" y="4738846"/>
            <a:ext cx="32565" cy="43719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flipV="1">
            <a:off x="5471543" y="2244884"/>
            <a:ext cx="685739" cy="50081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p:cNvCxnSpPr/>
          <p:nvPr/>
        </p:nvCxnSpPr>
        <p:spPr>
          <a:xfrm>
            <a:off x="6157282" y="3491865"/>
            <a:ext cx="404582"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p:cNvCxnSpPr/>
          <p:nvPr/>
        </p:nvCxnSpPr>
        <p:spPr>
          <a:xfrm flipH="1" flipV="1">
            <a:off x="5940153" y="4437112"/>
            <a:ext cx="1589288" cy="57606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p:nvPr/>
        </p:nvCxnSpPr>
        <p:spPr>
          <a:xfrm flipH="1">
            <a:off x="1691680" y="4437112"/>
            <a:ext cx="1512169" cy="57606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 name="Номер слайда 1"/>
          <p:cNvSpPr>
            <a:spLocks noGrp="1"/>
          </p:cNvSpPr>
          <p:nvPr>
            <p:ph type="sldNum" sz="quarter" idx="12"/>
          </p:nvPr>
        </p:nvSpPr>
        <p:spPr/>
        <p:txBody>
          <a:bodyPr/>
          <a:lstStyle/>
          <a:p>
            <a:fld id="{FB79DEFD-8D3C-4B74-9301-CB083BA8F5A0}" type="slidenum">
              <a:rPr lang="ru-RU" smtClean="0"/>
              <a:t>5</a:t>
            </a:fld>
            <a:endParaRPr lang="ru-RU"/>
          </a:p>
        </p:txBody>
      </p:sp>
    </p:spTree>
    <p:extLst>
      <p:ext uri="{BB962C8B-B14F-4D97-AF65-F5344CB8AC3E}">
        <p14:creationId xmlns:p14="http://schemas.microsoft.com/office/powerpoint/2010/main" val="3169706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9712" y="542793"/>
            <a:ext cx="6912768" cy="4764302"/>
          </a:xfrm>
          <a:ln/>
          <a:effectLst>
            <a:glow rad="228600">
              <a:schemeClr val="bg1">
                <a:alpha val="40000"/>
              </a:schemeClr>
            </a:glow>
          </a:effectLst>
        </p:spPr>
        <p:style>
          <a:lnRef idx="2">
            <a:schemeClr val="accent5"/>
          </a:lnRef>
          <a:fillRef idx="1">
            <a:schemeClr val="lt1"/>
          </a:fillRef>
          <a:effectRef idx="0">
            <a:schemeClr val="accent5"/>
          </a:effectRef>
          <a:fontRef idx="minor">
            <a:schemeClr val="dk1"/>
          </a:fontRef>
        </p:style>
        <p:txBody>
          <a:bodyPr/>
          <a:lstStyle/>
          <a:p>
            <a:pPr algn="l" fontAlgn="t"/>
            <a:r>
              <a:rPr lang="ru-RU" sz="1800" dirty="0"/>
              <a:t>	</a:t>
            </a:r>
            <a:r>
              <a:rPr lang="ru-RU" sz="1400" dirty="0"/>
              <a:t>Почти у половины пожилого населения диагностируется ишемия головного мозга, которая в большинстве случаев сопровождается депрессией. Часто родственники воспринимают такие болезни и сопутствующее им угнетенное психическое состояние пожилого человека как неизбежность, нормальный процесс старения и угасания. Но геронтологи убеждены в том, что заболевания головного мозга нужно лечить в любом, даже самом преклонном возрасте.</a:t>
            </a:r>
            <a:br>
              <a:rPr lang="ru-RU" sz="1400" dirty="0"/>
            </a:br>
            <a:r>
              <a:rPr lang="ru-RU" sz="1400" dirty="0"/>
              <a:t>	Часто толчком для развития депрессии являются перенесенный инсульт или инфаркт, а также развитие болезней, связанных с деградацией когнитивных функций – деменции и болезни Альцгеймера.</a:t>
            </a:r>
            <a:br>
              <a:rPr lang="ru-RU" sz="1400" dirty="0"/>
            </a:br>
            <a:r>
              <a:rPr lang="ru-RU" sz="1400" dirty="0"/>
              <a:t>	Женщины в большей мере подвержены депрессии, чем мужчины. В зоне риска развития депрессии в пожилом возрасте также находятся одинокие люди, пожилые, злоупотребляющие алкоголем или имеющие в прошлом диагностированные психические расстройства и попытки суицида.</a:t>
            </a:r>
          </a:p>
        </p:txBody>
      </p:sp>
      <p:sp>
        <p:nvSpPr>
          <p:cNvPr id="4" name="Прямоугольник 3"/>
          <p:cNvSpPr/>
          <p:nvPr/>
        </p:nvSpPr>
        <p:spPr>
          <a:xfrm>
            <a:off x="2267744" y="6440558"/>
            <a:ext cx="6768752" cy="3728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ltLang="ru-RU" dirty="0">
                <a:solidFill>
                  <a:schemeClr val="accent2">
                    <a:lumMod val="75000"/>
                  </a:schemeClr>
                </a:solidFill>
                <a:latin typeface="Times New Roman" panose="02020603050405020304" pitchFamily="18" charset="0"/>
                <a:cs typeface="Times New Roman" panose="02020603050405020304" pitchFamily="18" charset="0"/>
              </a:rPr>
              <a:t>Учреждение здравоохранения «</a:t>
            </a:r>
            <a:r>
              <a:rPr lang="ru-RU" altLang="ru-RU" dirty="0" err="1">
                <a:solidFill>
                  <a:schemeClr val="accent2">
                    <a:lumMod val="75000"/>
                  </a:schemeClr>
                </a:solidFill>
                <a:latin typeface="Times New Roman" panose="02020603050405020304" pitchFamily="18" charset="0"/>
                <a:cs typeface="Times New Roman" panose="02020603050405020304" pitchFamily="18" charset="0"/>
              </a:rPr>
              <a:t>Марьинагорская</a:t>
            </a:r>
            <a:r>
              <a:rPr lang="ru-RU" altLang="ru-RU" dirty="0">
                <a:solidFill>
                  <a:schemeClr val="accent2">
                    <a:lumMod val="75000"/>
                  </a:schemeClr>
                </a:solidFill>
                <a:latin typeface="Times New Roman" panose="02020603050405020304" pitchFamily="18" charset="0"/>
                <a:cs typeface="Times New Roman" panose="02020603050405020304" pitchFamily="18" charset="0"/>
              </a:rPr>
              <a:t> ЦРБ»</a:t>
            </a:r>
            <a:endParaRPr lang="ru-RU"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4098" name="Picture 2" descr="C:\Users\Настя\Desktop\06062024\WhatsApp Image 2021-07-30 at 11.11.24 (2).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16" y="2924944"/>
            <a:ext cx="1854448" cy="2304255"/>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C:\Users\Настя\Desktop\06062024\10-pervyh-priznakov-demencii-stoyashchie-pristalnogo-vnimaniya-14654-330x1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4437111"/>
            <a:ext cx="4464496" cy="1894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025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16632"/>
            <a:ext cx="8964996" cy="537240"/>
          </a:xfrm>
          <a:gradFill>
            <a:gsLst>
              <a:gs pos="0">
                <a:schemeClr val="bg2">
                  <a:tint val="98000"/>
                  <a:shade val="90000"/>
                  <a:satMod val="160000"/>
                  <a:lumMod val="100000"/>
                </a:schemeClr>
              </a:gs>
              <a:gs pos="60000">
                <a:schemeClr val="bg2">
                  <a:tint val="95000"/>
                  <a:shade val="100000"/>
                  <a:satMod val="130000"/>
                  <a:lumMod val="130000"/>
                </a:schemeClr>
              </a:gs>
              <a:gs pos="75000">
                <a:schemeClr val="tx2">
                  <a:lumMod val="40000"/>
                  <a:lumOff val="60000"/>
                  <a:alpha val="49000"/>
                </a:schemeClr>
              </a:gs>
            </a:gsLst>
            <a:path path="circle">
              <a:fillToRect l="100000" t="100000"/>
            </a:path>
          </a:gradFill>
        </p:spPr>
        <p:txBody>
          <a:bodyPr>
            <a:noAutofit/>
          </a:bodyPr>
          <a:lstStyle/>
          <a:p>
            <a:pPr fontAlgn="t"/>
            <a:r>
              <a:rPr lang="ru-RU" sz="2800" dirty="0"/>
              <a:t>Симптомы депрессии в пожилом возрасте</a:t>
            </a:r>
          </a:p>
        </p:txBody>
      </p:sp>
      <p:sp>
        <p:nvSpPr>
          <p:cNvPr id="4" name="Овал 3"/>
          <p:cNvSpPr/>
          <p:nvPr/>
        </p:nvSpPr>
        <p:spPr>
          <a:xfrm>
            <a:off x="2900401" y="2636912"/>
            <a:ext cx="3242064" cy="2101934"/>
          </a:xfrm>
          <a:prstGeom prst="ellipse">
            <a:avLst/>
          </a:prstGeom>
          <a:gradFill flip="none" rotWithShape="1">
            <a:gsLst>
              <a:gs pos="0">
                <a:schemeClr val="bg2">
                  <a:tint val="98000"/>
                  <a:shade val="90000"/>
                  <a:satMod val="160000"/>
                  <a:lumMod val="100000"/>
                </a:schemeClr>
              </a:gs>
              <a:gs pos="60000">
                <a:schemeClr val="bg2">
                  <a:tint val="95000"/>
                  <a:shade val="100000"/>
                  <a:satMod val="130000"/>
                  <a:lumMod val="130000"/>
                </a:schemeClr>
              </a:gs>
              <a:gs pos="75000">
                <a:schemeClr val="tx2">
                  <a:lumMod val="40000"/>
                  <a:lumOff val="60000"/>
                  <a:alpha val="49000"/>
                </a:schemeClr>
              </a:gs>
            </a:gsLst>
            <a:path path="circle">
              <a:fillToRect l="100000" t="100000"/>
            </a:path>
            <a:tileRect r="-100000" b="-100000"/>
          </a:gradFill>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t"/>
            <a:r>
              <a:rPr lang="ru-RU" sz="3200" dirty="0">
                <a:solidFill>
                  <a:schemeClr val="accent2">
                    <a:lumMod val="75000"/>
                  </a:schemeClr>
                </a:solidFill>
              </a:rPr>
              <a:t>Симптомы депрессии</a:t>
            </a:r>
          </a:p>
        </p:txBody>
      </p:sp>
      <p:sp>
        <p:nvSpPr>
          <p:cNvPr id="5" name="Прямоугольник 4"/>
          <p:cNvSpPr/>
          <p:nvPr/>
        </p:nvSpPr>
        <p:spPr>
          <a:xfrm>
            <a:off x="323528" y="844744"/>
            <a:ext cx="2280154" cy="1368152"/>
          </a:xfrm>
          <a:prstGeom prst="rect">
            <a:avLst/>
          </a:prstGeom>
          <a:solidFill>
            <a:schemeClr val="bg1"/>
          </a:solidFill>
          <a:effectLst>
            <a:glow rad="139700">
              <a:schemeClr val="accent1">
                <a:satMod val="175000"/>
                <a:alpha val="40000"/>
              </a:schemeClr>
            </a:glow>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accent2">
                    <a:lumMod val="75000"/>
                  </a:schemeClr>
                </a:solidFill>
              </a:rPr>
              <a:t>Изменения в настроении </a:t>
            </a:r>
          </a:p>
        </p:txBody>
      </p:sp>
      <p:sp>
        <p:nvSpPr>
          <p:cNvPr id="6" name="Прямоугольник 5"/>
          <p:cNvSpPr/>
          <p:nvPr/>
        </p:nvSpPr>
        <p:spPr>
          <a:xfrm>
            <a:off x="2914113" y="844744"/>
            <a:ext cx="1512168" cy="1368152"/>
          </a:xfrm>
          <a:prstGeom prst="rect">
            <a:avLst/>
          </a:prstGeom>
          <a:solidFill>
            <a:schemeClr val="bg1"/>
          </a:solidFill>
          <a:effectLst>
            <a:glow rad="139700">
              <a:schemeClr val="accent1">
                <a:satMod val="175000"/>
                <a:alpha val="40000"/>
              </a:schemeClr>
            </a:glow>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accent2">
                    <a:lumMod val="75000"/>
                  </a:schemeClr>
                </a:solidFill>
              </a:rPr>
              <a:t>Снижение физической</a:t>
            </a:r>
          </a:p>
          <a:p>
            <a:pPr algn="ctr"/>
            <a:r>
              <a:rPr lang="ru-RU" dirty="0">
                <a:solidFill>
                  <a:schemeClr val="accent2">
                    <a:lumMod val="75000"/>
                  </a:schemeClr>
                </a:solidFill>
              </a:rPr>
              <a:t> активности</a:t>
            </a:r>
            <a:endParaRPr lang="ru-RU" dirty="0">
              <a:solidFill>
                <a:schemeClr val="accent2">
                  <a:lumMod val="75000"/>
                </a:schemeClr>
              </a:solidFill>
              <a:latin typeface="Times New Roman" pitchFamily="18" charset="0"/>
              <a:cs typeface="Times New Roman" pitchFamily="18" charset="0"/>
            </a:endParaRPr>
          </a:p>
        </p:txBody>
      </p:sp>
      <p:sp>
        <p:nvSpPr>
          <p:cNvPr id="7" name="Прямоугольник 6"/>
          <p:cNvSpPr/>
          <p:nvPr/>
        </p:nvSpPr>
        <p:spPr>
          <a:xfrm>
            <a:off x="3383868" y="5176036"/>
            <a:ext cx="2340260" cy="1368152"/>
          </a:xfrm>
          <a:prstGeom prst="rect">
            <a:avLst/>
          </a:prstGeom>
          <a:solidFill>
            <a:schemeClr val="bg1"/>
          </a:solidFill>
          <a:effectLst>
            <a:glow rad="139700">
              <a:schemeClr val="accent1">
                <a:satMod val="175000"/>
                <a:alpha val="40000"/>
              </a:schemeClr>
            </a:glow>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accent2">
                    <a:lumMod val="75000"/>
                  </a:schemeClr>
                </a:solidFill>
              </a:rPr>
              <a:t>Ухудшение памяти и концентрации внимания</a:t>
            </a:r>
          </a:p>
        </p:txBody>
      </p:sp>
      <p:sp>
        <p:nvSpPr>
          <p:cNvPr id="8" name="Прямоугольник 7"/>
          <p:cNvSpPr/>
          <p:nvPr/>
        </p:nvSpPr>
        <p:spPr>
          <a:xfrm>
            <a:off x="323528" y="2996952"/>
            <a:ext cx="2172291" cy="1368152"/>
          </a:xfrm>
          <a:prstGeom prst="rect">
            <a:avLst/>
          </a:prstGeom>
          <a:solidFill>
            <a:schemeClr val="bg1"/>
          </a:solidFill>
          <a:effectLst>
            <a:glow rad="139700">
              <a:schemeClr val="accent1">
                <a:satMod val="175000"/>
                <a:alpha val="40000"/>
              </a:schemeClr>
            </a:glow>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accent2">
                    <a:lumMod val="75000"/>
                  </a:schemeClr>
                </a:solidFill>
              </a:rPr>
              <a:t>Нарушение сна</a:t>
            </a:r>
            <a:endParaRPr lang="ru-RU" dirty="0">
              <a:solidFill>
                <a:schemeClr val="tx1"/>
              </a:solidFill>
            </a:endParaRPr>
          </a:p>
        </p:txBody>
      </p:sp>
      <p:sp>
        <p:nvSpPr>
          <p:cNvPr id="9" name="Прямоугольник 8"/>
          <p:cNvSpPr/>
          <p:nvPr/>
        </p:nvSpPr>
        <p:spPr>
          <a:xfrm>
            <a:off x="323528" y="5176036"/>
            <a:ext cx="2449973" cy="1368152"/>
          </a:xfrm>
          <a:prstGeom prst="rect">
            <a:avLst/>
          </a:prstGeom>
          <a:solidFill>
            <a:schemeClr val="bg1"/>
          </a:solidFill>
          <a:effectLst>
            <a:glow rad="139700">
              <a:schemeClr val="accent1">
                <a:satMod val="175000"/>
                <a:alpha val="40000"/>
              </a:schemeClr>
            </a:glow>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accent2">
                    <a:lumMod val="75000"/>
                  </a:schemeClr>
                </a:solidFill>
              </a:rPr>
              <a:t>Нарушение аппетита</a:t>
            </a:r>
          </a:p>
        </p:txBody>
      </p:sp>
      <p:sp>
        <p:nvSpPr>
          <p:cNvPr id="10" name="Прямоугольник 9"/>
          <p:cNvSpPr/>
          <p:nvPr/>
        </p:nvSpPr>
        <p:spPr>
          <a:xfrm>
            <a:off x="6776246" y="844744"/>
            <a:ext cx="2016224" cy="1368152"/>
          </a:xfrm>
          <a:prstGeom prst="rect">
            <a:avLst/>
          </a:prstGeom>
          <a:solidFill>
            <a:schemeClr val="bg1"/>
          </a:solidFill>
          <a:effectLst>
            <a:glow rad="139700">
              <a:schemeClr val="accent1">
                <a:satMod val="175000"/>
                <a:alpha val="40000"/>
              </a:schemeClr>
            </a:glow>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accent2">
                    <a:lumMod val="75000"/>
                  </a:schemeClr>
                </a:solidFill>
              </a:rPr>
              <a:t>Повышенная тревожность</a:t>
            </a:r>
          </a:p>
        </p:txBody>
      </p:sp>
      <p:sp>
        <p:nvSpPr>
          <p:cNvPr id="12" name="Прямоугольник 11"/>
          <p:cNvSpPr/>
          <p:nvPr/>
        </p:nvSpPr>
        <p:spPr>
          <a:xfrm>
            <a:off x="6631035" y="3068960"/>
            <a:ext cx="2243150" cy="1368152"/>
          </a:xfrm>
          <a:prstGeom prst="rect">
            <a:avLst/>
          </a:prstGeom>
          <a:solidFill>
            <a:schemeClr val="bg1"/>
          </a:solidFill>
          <a:effectLst>
            <a:glow rad="139700">
              <a:schemeClr val="accent1">
                <a:satMod val="175000"/>
                <a:alpha val="40000"/>
              </a:schemeClr>
            </a:glow>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accent2">
                    <a:lumMod val="75000"/>
                  </a:schemeClr>
                </a:solidFill>
              </a:rPr>
              <a:t>Ухудшение самочувствия</a:t>
            </a:r>
          </a:p>
        </p:txBody>
      </p:sp>
      <p:sp>
        <p:nvSpPr>
          <p:cNvPr id="13" name="Прямоугольник 12"/>
          <p:cNvSpPr/>
          <p:nvPr/>
        </p:nvSpPr>
        <p:spPr>
          <a:xfrm>
            <a:off x="4860032" y="844744"/>
            <a:ext cx="1512168" cy="1368152"/>
          </a:xfrm>
          <a:prstGeom prst="rect">
            <a:avLst/>
          </a:prstGeom>
          <a:solidFill>
            <a:schemeClr val="bg1"/>
          </a:solidFill>
          <a:effectLst>
            <a:glow rad="139700">
              <a:schemeClr val="accent1">
                <a:satMod val="175000"/>
                <a:alpha val="40000"/>
              </a:schemeClr>
            </a:glow>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accent2">
                    <a:lumMod val="75000"/>
                  </a:schemeClr>
                </a:solidFill>
              </a:rPr>
              <a:t>Снижение социальной</a:t>
            </a:r>
          </a:p>
          <a:p>
            <a:pPr algn="ctr"/>
            <a:r>
              <a:rPr lang="ru-RU" dirty="0">
                <a:solidFill>
                  <a:schemeClr val="accent2">
                    <a:lumMod val="75000"/>
                  </a:schemeClr>
                </a:solidFill>
              </a:rPr>
              <a:t> активности</a:t>
            </a:r>
            <a:endParaRPr lang="ru-RU" dirty="0">
              <a:solidFill>
                <a:schemeClr val="accent2">
                  <a:lumMod val="75000"/>
                </a:schemeClr>
              </a:solidFill>
              <a:latin typeface="Times New Roman" pitchFamily="18" charset="0"/>
              <a:cs typeface="Times New Roman" pitchFamily="18" charset="0"/>
            </a:endParaRPr>
          </a:p>
        </p:txBody>
      </p:sp>
      <p:sp>
        <p:nvSpPr>
          <p:cNvPr id="15" name="Прямоугольник 14"/>
          <p:cNvSpPr/>
          <p:nvPr/>
        </p:nvSpPr>
        <p:spPr>
          <a:xfrm>
            <a:off x="6167527" y="5141706"/>
            <a:ext cx="2689488" cy="1368152"/>
          </a:xfrm>
          <a:prstGeom prst="rect">
            <a:avLst/>
          </a:prstGeom>
          <a:solidFill>
            <a:schemeClr val="bg1"/>
          </a:solidFill>
          <a:effectLst>
            <a:glow rad="139700">
              <a:schemeClr val="accent1">
                <a:satMod val="175000"/>
                <a:alpha val="40000"/>
              </a:schemeClr>
            </a:glow>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accent2">
                    <a:lumMod val="75000"/>
                  </a:schemeClr>
                </a:solidFill>
              </a:rPr>
              <a:t>Ощущение собственной ненужности, бесполезности</a:t>
            </a:r>
          </a:p>
        </p:txBody>
      </p:sp>
      <p:cxnSp>
        <p:nvCxnSpPr>
          <p:cNvPr id="19" name="Прямая со стрелкой 18"/>
          <p:cNvCxnSpPr/>
          <p:nvPr/>
        </p:nvCxnSpPr>
        <p:spPr>
          <a:xfrm>
            <a:off x="1907704" y="2212896"/>
            <a:ext cx="1296144" cy="78405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a:off x="3203848" y="2244884"/>
            <a:ext cx="648072" cy="39202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flipH="1">
            <a:off x="5940152" y="2244884"/>
            <a:ext cx="1368152" cy="84922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a:off x="2495819" y="3491865"/>
            <a:ext cx="404582"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a:stCxn id="4" idx="4"/>
            <a:endCxn id="7" idx="0"/>
          </p:cNvCxnSpPr>
          <p:nvPr/>
        </p:nvCxnSpPr>
        <p:spPr>
          <a:xfrm>
            <a:off x="4521433" y="4738846"/>
            <a:ext cx="32565" cy="43719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flipV="1">
            <a:off x="5471543" y="2244884"/>
            <a:ext cx="685739" cy="50081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p:cNvCxnSpPr/>
          <p:nvPr/>
        </p:nvCxnSpPr>
        <p:spPr>
          <a:xfrm>
            <a:off x="6157282" y="3491865"/>
            <a:ext cx="404582"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p:cNvCxnSpPr/>
          <p:nvPr/>
        </p:nvCxnSpPr>
        <p:spPr>
          <a:xfrm flipH="1" flipV="1">
            <a:off x="5940153" y="4437112"/>
            <a:ext cx="1589288" cy="57606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p:nvPr/>
        </p:nvCxnSpPr>
        <p:spPr>
          <a:xfrm flipH="1">
            <a:off x="1691680" y="4437112"/>
            <a:ext cx="1512169" cy="57606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 name="Номер слайда 1"/>
          <p:cNvSpPr>
            <a:spLocks noGrp="1"/>
          </p:cNvSpPr>
          <p:nvPr>
            <p:ph type="sldNum" sz="quarter" idx="12"/>
          </p:nvPr>
        </p:nvSpPr>
        <p:spPr/>
        <p:txBody>
          <a:bodyPr/>
          <a:lstStyle/>
          <a:p>
            <a:fld id="{FB79DEFD-8D3C-4B74-9301-CB083BA8F5A0}" type="slidenum">
              <a:rPr lang="ru-RU" smtClean="0"/>
              <a:t>7</a:t>
            </a:fld>
            <a:endParaRPr lang="ru-RU"/>
          </a:p>
        </p:txBody>
      </p:sp>
    </p:spTree>
    <p:extLst>
      <p:ext uri="{BB962C8B-B14F-4D97-AF65-F5344CB8AC3E}">
        <p14:creationId xmlns:p14="http://schemas.microsoft.com/office/powerpoint/2010/main" val="3815736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548680"/>
            <a:ext cx="6912768" cy="5700406"/>
          </a:xfrm>
          <a:ln/>
          <a:effectLst>
            <a:glow rad="228600">
              <a:schemeClr val="bg1">
                <a:alpha val="40000"/>
              </a:schemeClr>
            </a:glow>
          </a:effectLst>
        </p:spPr>
        <p:style>
          <a:lnRef idx="2">
            <a:schemeClr val="accent5"/>
          </a:lnRef>
          <a:fillRef idx="1">
            <a:schemeClr val="lt1"/>
          </a:fillRef>
          <a:effectRef idx="0">
            <a:schemeClr val="accent5"/>
          </a:effectRef>
          <a:fontRef idx="minor">
            <a:schemeClr val="dk1"/>
          </a:fontRef>
        </p:style>
        <p:txBody>
          <a:bodyPr/>
          <a:lstStyle/>
          <a:p>
            <a:pPr algn="l" fontAlgn="t"/>
            <a:r>
              <a:rPr lang="ru-RU" sz="1500" dirty="0"/>
              <a:t>	Старческую депрессию трудно диагностировать. Это связано с особенностями психологии пожилых людей и с распространенным отношением к старости как к периоду жизни, связанному с болезнями, немощью и постоянными жалобами. Симптомы депрессии часто принимают за проявления соматических заболеваний или возрастных изменений. Поэтому очень часто депрессии у пожилых остаются не выявленными и не леченными.</a:t>
            </a:r>
            <a:br>
              <a:rPr lang="ru-RU" sz="1500" dirty="0"/>
            </a:br>
            <a:r>
              <a:rPr lang="ru-RU" sz="1500" dirty="0"/>
              <a:t>	Пожилые люди постоянно обращаются к врачам по поводу различных заболеваний, при этом они фокусируются только на физических симптомах болезни. Пожилой человек может и не догадываться о том, что физические симптомы связаны с психическим состоянием. К тому же люди в этом возрасте часто считают неловким и стыдным жаловаться на психические проблемы, поэтому даже самые профессиональные медики могут пропустить развитие депрессии. Традиционные анализы также не выявляют наличие этой болезни. Особую роль должны играть неравнодушные родственники и лечащий врач – те люди, которые хорошо знакомы с человеком и могут оценить изменения его физического, эмоционального и психического состояния и вовремя заметить симптомы депрессивного расстройства. В этом случае необходимо обратиться за консультацией к специалисту – психиатру, клиническому психотерапевту, неврологу, гериатру или геронтологу. Пожилые люди редко признают у себя наличие психических проблем и соглашаются на посещение врача, поэтому нужно постараться вывести пожилого родственника на откровенный разговор и убедить его в необходимости лечения.</a:t>
            </a:r>
          </a:p>
        </p:txBody>
      </p:sp>
      <p:sp>
        <p:nvSpPr>
          <p:cNvPr id="4" name="Прямоугольник 3"/>
          <p:cNvSpPr/>
          <p:nvPr/>
        </p:nvSpPr>
        <p:spPr>
          <a:xfrm>
            <a:off x="2267744" y="6440558"/>
            <a:ext cx="6768752" cy="3728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ltLang="ru-RU" dirty="0">
                <a:solidFill>
                  <a:schemeClr val="accent2">
                    <a:lumMod val="75000"/>
                  </a:schemeClr>
                </a:solidFill>
                <a:latin typeface="Times New Roman" panose="02020603050405020304" pitchFamily="18" charset="0"/>
                <a:cs typeface="Times New Roman" panose="02020603050405020304" pitchFamily="18" charset="0"/>
              </a:rPr>
              <a:t>Учреждение здравоохранения «</a:t>
            </a:r>
            <a:r>
              <a:rPr lang="ru-RU" altLang="ru-RU" dirty="0" err="1">
                <a:solidFill>
                  <a:schemeClr val="accent2">
                    <a:lumMod val="75000"/>
                  </a:schemeClr>
                </a:solidFill>
                <a:latin typeface="Times New Roman" panose="02020603050405020304" pitchFamily="18" charset="0"/>
                <a:cs typeface="Times New Roman" panose="02020603050405020304" pitchFamily="18" charset="0"/>
              </a:rPr>
              <a:t>Марьинагорская</a:t>
            </a:r>
            <a:r>
              <a:rPr lang="ru-RU" altLang="ru-RU" dirty="0">
                <a:solidFill>
                  <a:schemeClr val="accent2">
                    <a:lumMod val="75000"/>
                  </a:schemeClr>
                </a:solidFill>
                <a:latin typeface="Times New Roman" panose="02020603050405020304" pitchFamily="18" charset="0"/>
                <a:cs typeface="Times New Roman" panose="02020603050405020304" pitchFamily="18" charset="0"/>
              </a:rPr>
              <a:t> ЦРБ»</a:t>
            </a:r>
            <a:endParaRPr lang="ru-RU"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5" name="Объект 2"/>
          <p:cNvSpPr txBox="1">
            <a:spLocks/>
          </p:cNvSpPr>
          <p:nvPr/>
        </p:nvSpPr>
        <p:spPr>
          <a:xfrm>
            <a:off x="0" y="-23068"/>
            <a:ext cx="9144000" cy="537240"/>
          </a:xfrm>
          <a:prstGeom prst="rect">
            <a:avLst/>
          </a:prstGeom>
          <a:gradFill>
            <a:gsLst>
              <a:gs pos="0">
                <a:schemeClr val="bg2">
                  <a:tint val="98000"/>
                  <a:shade val="90000"/>
                  <a:satMod val="160000"/>
                  <a:lumMod val="100000"/>
                </a:schemeClr>
              </a:gs>
              <a:gs pos="60000">
                <a:schemeClr val="bg2">
                  <a:tint val="95000"/>
                  <a:shade val="100000"/>
                  <a:satMod val="130000"/>
                  <a:lumMod val="130000"/>
                </a:schemeClr>
              </a:gs>
              <a:gs pos="75000">
                <a:schemeClr val="tx2">
                  <a:lumMod val="40000"/>
                  <a:lumOff val="60000"/>
                  <a:alpha val="49000"/>
                </a:schemeClr>
              </a:gs>
            </a:gsLst>
            <a:path path="circle">
              <a:fillToRect l="100000" t="100000"/>
            </a:path>
          </a:gradFill>
        </p:spPr>
        <p:txBody>
          <a:bodyPr>
            <a:noAutofit/>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t"/>
            <a:r>
              <a:rPr lang="ru-RU" sz="2800" dirty="0"/>
              <a:t>Диагностика депрессии</a:t>
            </a:r>
          </a:p>
        </p:txBody>
      </p:sp>
      <p:pic>
        <p:nvPicPr>
          <p:cNvPr id="5123" name="Picture 3" descr="C:\Users\Настя\Desktop\06062024\151130234050.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140968"/>
            <a:ext cx="1919141"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280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548680"/>
            <a:ext cx="6912768" cy="5700406"/>
          </a:xfrm>
          <a:ln/>
          <a:effectLst>
            <a:glow rad="228600">
              <a:schemeClr val="bg1">
                <a:alpha val="40000"/>
              </a:schemeClr>
            </a:glow>
          </a:effectLst>
        </p:spPr>
        <p:style>
          <a:lnRef idx="2">
            <a:schemeClr val="accent5"/>
          </a:lnRef>
          <a:fillRef idx="1">
            <a:schemeClr val="lt1"/>
          </a:fillRef>
          <a:effectRef idx="0">
            <a:schemeClr val="accent5"/>
          </a:effectRef>
          <a:fontRef idx="minor">
            <a:schemeClr val="dk1"/>
          </a:fontRef>
        </p:style>
        <p:txBody>
          <a:bodyPr/>
          <a:lstStyle/>
          <a:p>
            <a:pPr algn="l" fontAlgn="t"/>
            <a:r>
              <a:rPr lang="ru-RU" sz="1400" dirty="0"/>
              <a:t>	Не лечить депрессию у пожилых людей – значит способствовать ухудшению качества их жизни и снижению ее продолжительности. Депрессия у человека преклонного возраста может привести к инфаркту, ишемической болезни сердца и другим сердечнососудистым заболеваниям, спровоцировать возникновение диабета II типа и суицидальных мыслей. Такие пациенты не соблюдают рекомендации врачей по лечению основных заболеваний, что приводит к их обострению.</a:t>
            </a:r>
            <a:br>
              <a:rPr lang="ru-RU" sz="1400" dirty="0"/>
            </a:br>
            <a:r>
              <a:rPr lang="ru-RU" sz="1400" dirty="0"/>
              <a:t>	Депрессию в пожилом возрасте лечат сочетанием лекарственной и психологической терапии. Психологическое консультирование можно получить в государственных учреждениях по программе ОМС (ограниченное число консультаций) и платно. Опытные гериатры знают, что пожилым подходят не все лекарственные препараты, что есть особенности дозировки, зависящие от возраста, сопутствующих заболеваний и других принимаемых медикаментов. Методы лечения пожилых и молодых пациентов могут значительно отличаться. Чем раньше начать лечение, тем больше шансов нормализовать биохимические процессы, протекающие в головном мозге. </a:t>
            </a:r>
            <a:br>
              <a:rPr lang="ru-RU" sz="1400" dirty="0"/>
            </a:br>
            <a:r>
              <a:rPr lang="ru-RU" sz="1400" dirty="0"/>
              <a:t>	Болевой синдром – один из основных триггеров депрессии в пожилом возрасте. Многие пожилые живут с постоянной болью в суставах, спине, с головной болью. Медики утверждают, что терпеть боль нельзя, поэтому необходимо обратиться с этой проблемой к лечащему врачу и подобрать эффективный препарат. Устранив болевой синдром, можно справиться с подавленным состоянием.</a:t>
            </a:r>
            <a:br>
              <a:rPr lang="ru-RU" sz="1400" dirty="0"/>
            </a:br>
            <a:r>
              <a:rPr lang="ru-RU" sz="1400" dirty="0"/>
              <a:t>	При легкой форме депрессии важно также восстановление социальных контактов и физической активности. Здесь очень нужна поддержка и помощь семьи. Необходимо вовлекать пожилого родственника в общие семейные дела, найти ему интересное занятие или хобби, помогать ему в решении бытовых проблем, не оставлять его одного.</a:t>
            </a:r>
          </a:p>
        </p:txBody>
      </p:sp>
      <p:sp>
        <p:nvSpPr>
          <p:cNvPr id="4" name="Прямоугольник 3"/>
          <p:cNvSpPr/>
          <p:nvPr/>
        </p:nvSpPr>
        <p:spPr>
          <a:xfrm>
            <a:off x="2267744" y="6440558"/>
            <a:ext cx="6768752" cy="3728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ltLang="ru-RU" dirty="0">
                <a:solidFill>
                  <a:schemeClr val="accent2">
                    <a:lumMod val="75000"/>
                  </a:schemeClr>
                </a:solidFill>
                <a:latin typeface="Times New Roman" panose="02020603050405020304" pitchFamily="18" charset="0"/>
                <a:cs typeface="Times New Roman" panose="02020603050405020304" pitchFamily="18" charset="0"/>
              </a:rPr>
              <a:t>Учреждение здравоохранения «</a:t>
            </a:r>
            <a:r>
              <a:rPr lang="ru-RU" altLang="ru-RU" dirty="0" err="1">
                <a:solidFill>
                  <a:schemeClr val="accent2">
                    <a:lumMod val="75000"/>
                  </a:schemeClr>
                </a:solidFill>
                <a:latin typeface="Times New Roman" panose="02020603050405020304" pitchFamily="18" charset="0"/>
                <a:cs typeface="Times New Roman" panose="02020603050405020304" pitchFamily="18" charset="0"/>
              </a:rPr>
              <a:t>Марьинагорская</a:t>
            </a:r>
            <a:r>
              <a:rPr lang="ru-RU" altLang="ru-RU" dirty="0">
                <a:solidFill>
                  <a:schemeClr val="accent2">
                    <a:lumMod val="75000"/>
                  </a:schemeClr>
                </a:solidFill>
                <a:latin typeface="Times New Roman" panose="02020603050405020304" pitchFamily="18" charset="0"/>
                <a:cs typeface="Times New Roman" panose="02020603050405020304" pitchFamily="18" charset="0"/>
              </a:rPr>
              <a:t> ЦРБ»</a:t>
            </a:r>
            <a:endParaRPr lang="ru-RU"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5" name="Объект 2"/>
          <p:cNvSpPr txBox="1">
            <a:spLocks/>
          </p:cNvSpPr>
          <p:nvPr/>
        </p:nvSpPr>
        <p:spPr>
          <a:xfrm>
            <a:off x="0" y="-23068"/>
            <a:ext cx="9144000" cy="537240"/>
          </a:xfrm>
          <a:prstGeom prst="rect">
            <a:avLst/>
          </a:prstGeom>
          <a:gradFill>
            <a:gsLst>
              <a:gs pos="0">
                <a:schemeClr val="bg2">
                  <a:tint val="98000"/>
                  <a:shade val="90000"/>
                  <a:satMod val="160000"/>
                  <a:lumMod val="100000"/>
                </a:schemeClr>
              </a:gs>
              <a:gs pos="60000">
                <a:schemeClr val="bg2">
                  <a:tint val="95000"/>
                  <a:shade val="100000"/>
                  <a:satMod val="130000"/>
                  <a:lumMod val="130000"/>
                </a:schemeClr>
              </a:gs>
              <a:gs pos="75000">
                <a:schemeClr val="tx2">
                  <a:lumMod val="40000"/>
                  <a:lumOff val="60000"/>
                  <a:alpha val="49000"/>
                </a:schemeClr>
              </a:gs>
            </a:gsLst>
            <a:path path="circle">
              <a:fillToRect l="100000" t="100000"/>
            </a:path>
          </a:gradFill>
        </p:spPr>
        <p:txBody>
          <a:bodyPr>
            <a:noAutofit/>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t"/>
            <a:r>
              <a:rPr lang="ru-RU" sz="2800" dirty="0"/>
              <a:t>Лечение депрессии</a:t>
            </a:r>
          </a:p>
        </p:txBody>
      </p:sp>
      <p:pic>
        <p:nvPicPr>
          <p:cNvPr id="6146" name="Picture 2" descr="C:\Users\Настя\Desktop\06062024\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0" y="2708920"/>
            <a:ext cx="1915964"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035435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owerpoint-template-24">
  <a:themeElements>
    <a:clrScheme name="powerpoint-template-24 13">
      <a:dk1>
        <a:srgbClr val="4D4D4D"/>
      </a:dk1>
      <a:lt1>
        <a:srgbClr val="FFFFFF"/>
      </a:lt1>
      <a:dk2>
        <a:srgbClr val="4D4D4D"/>
      </a:dk2>
      <a:lt2>
        <a:srgbClr val="045B4B"/>
      </a:lt2>
      <a:accent1>
        <a:srgbClr val="1C7C70"/>
      </a:accent1>
      <a:accent2>
        <a:srgbClr val="379690"/>
      </a:accent2>
      <a:accent3>
        <a:srgbClr val="FFFFFF"/>
      </a:accent3>
      <a:accent4>
        <a:srgbClr val="404040"/>
      </a:accent4>
      <a:accent5>
        <a:srgbClr val="ABBFBB"/>
      </a:accent5>
      <a:accent6>
        <a:srgbClr val="318782"/>
      </a:accent6>
      <a:hlink>
        <a:srgbClr val="54B2A4"/>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ru-RU"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ru-RU"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powerpoint-template-24 1">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93CB6A"/>
        </a:lt2>
        <a:accent1>
          <a:srgbClr val="71BE5E"/>
        </a:accent1>
        <a:accent2>
          <a:srgbClr val="A0CD6E"/>
        </a:accent2>
        <a:accent3>
          <a:srgbClr val="FFFFFF"/>
        </a:accent3>
        <a:accent4>
          <a:srgbClr val="404040"/>
        </a:accent4>
        <a:accent5>
          <a:srgbClr val="BBDBB6"/>
        </a:accent5>
        <a:accent6>
          <a:srgbClr val="91BA63"/>
        </a:accent6>
        <a:hlink>
          <a:srgbClr val="6BAB4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189C25"/>
        </a:lt2>
        <a:accent1>
          <a:srgbClr val="33B642"/>
        </a:accent1>
        <a:accent2>
          <a:srgbClr val="5ED05F"/>
        </a:accent2>
        <a:accent3>
          <a:srgbClr val="FFFFFF"/>
        </a:accent3>
        <a:accent4>
          <a:srgbClr val="404040"/>
        </a:accent4>
        <a:accent5>
          <a:srgbClr val="ADD7B0"/>
        </a:accent5>
        <a:accent6>
          <a:srgbClr val="54BC55"/>
        </a:accent6>
        <a:hlink>
          <a:srgbClr val="66D15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1E14F"/>
        </a:lt2>
        <a:accent1>
          <a:srgbClr val="33B642"/>
        </a:accent1>
        <a:accent2>
          <a:srgbClr val="5ED05F"/>
        </a:accent2>
        <a:accent3>
          <a:srgbClr val="FFFFFF"/>
        </a:accent3>
        <a:accent4>
          <a:srgbClr val="404040"/>
        </a:accent4>
        <a:accent5>
          <a:srgbClr val="ADD7B0"/>
        </a:accent5>
        <a:accent6>
          <a:srgbClr val="54BC55"/>
        </a:accent6>
        <a:hlink>
          <a:srgbClr val="66D15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4C8E3D"/>
        </a:lt2>
        <a:accent1>
          <a:srgbClr val="66A050"/>
        </a:accent1>
        <a:accent2>
          <a:srgbClr val="6EA552"/>
        </a:accent2>
        <a:accent3>
          <a:srgbClr val="FFFFFF"/>
        </a:accent3>
        <a:accent4>
          <a:srgbClr val="404040"/>
        </a:accent4>
        <a:accent5>
          <a:srgbClr val="B8CDB3"/>
        </a:accent5>
        <a:accent6>
          <a:srgbClr val="639549"/>
        </a:accent6>
        <a:hlink>
          <a:srgbClr val="89B96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4D7C48"/>
        </a:lt2>
        <a:accent1>
          <a:srgbClr val="599148"/>
        </a:accent1>
        <a:accent2>
          <a:srgbClr val="69A253"/>
        </a:accent2>
        <a:accent3>
          <a:srgbClr val="FFFFFF"/>
        </a:accent3>
        <a:accent4>
          <a:srgbClr val="404040"/>
        </a:accent4>
        <a:accent5>
          <a:srgbClr val="B5C7B1"/>
        </a:accent5>
        <a:accent6>
          <a:srgbClr val="5E924A"/>
        </a:accent6>
        <a:hlink>
          <a:srgbClr val="80C15D"/>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467F20"/>
        </a:lt2>
        <a:accent1>
          <a:srgbClr val="5CA822"/>
        </a:accent1>
        <a:accent2>
          <a:srgbClr val="66C022"/>
        </a:accent2>
        <a:accent3>
          <a:srgbClr val="FFFFFF"/>
        </a:accent3>
        <a:accent4>
          <a:srgbClr val="404040"/>
        </a:accent4>
        <a:accent5>
          <a:srgbClr val="B5D1AB"/>
        </a:accent5>
        <a:accent6>
          <a:srgbClr val="5CAE1E"/>
        </a:accent6>
        <a:hlink>
          <a:srgbClr val="71CF2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8A9BA5"/>
        </a:lt2>
        <a:accent1>
          <a:srgbClr val="5CA822"/>
        </a:accent1>
        <a:accent2>
          <a:srgbClr val="66C022"/>
        </a:accent2>
        <a:accent3>
          <a:srgbClr val="FFFFFF"/>
        </a:accent3>
        <a:accent4>
          <a:srgbClr val="404040"/>
        </a:accent4>
        <a:accent5>
          <a:srgbClr val="B5D1AB"/>
        </a:accent5>
        <a:accent6>
          <a:srgbClr val="5CAE1E"/>
        </a:accent6>
        <a:hlink>
          <a:srgbClr val="71CF2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51873B"/>
        </a:lt2>
        <a:accent1>
          <a:srgbClr val="669E4B"/>
        </a:accent1>
        <a:accent2>
          <a:srgbClr val="79B25C"/>
        </a:accent2>
        <a:accent3>
          <a:srgbClr val="FFFFFF"/>
        </a:accent3>
        <a:accent4>
          <a:srgbClr val="404040"/>
        </a:accent4>
        <a:accent5>
          <a:srgbClr val="B8CCB1"/>
        </a:accent5>
        <a:accent6>
          <a:srgbClr val="6DA153"/>
        </a:accent6>
        <a:hlink>
          <a:srgbClr val="92CB6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0E7E24"/>
        </a:lt2>
        <a:accent1>
          <a:srgbClr val="369026"/>
        </a:accent1>
        <a:accent2>
          <a:srgbClr val="57A025"/>
        </a:accent2>
        <a:accent3>
          <a:srgbClr val="FFFFFF"/>
        </a:accent3>
        <a:accent4>
          <a:srgbClr val="404040"/>
        </a:accent4>
        <a:accent5>
          <a:srgbClr val="AEC6AC"/>
        </a:accent5>
        <a:accent6>
          <a:srgbClr val="4E9120"/>
        </a:accent6>
        <a:hlink>
          <a:srgbClr val="73B02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015802"/>
        </a:lt2>
        <a:accent1>
          <a:srgbClr val="016E01"/>
        </a:accent1>
        <a:accent2>
          <a:srgbClr val="019003"/>
        </a:accent2>
        <a:accent3>
          <a:srgbClr val="FFFFFF"/>
        </a:accent3>
        <a:accent4>
          <a:srgbClr val="404040"/>
        </a:accent4>
        <a:accent5>
          <a:srgbClr val="AABAAA"/>
        </a:accent5>
        <a:accent6>
          <a:srgbClr val="018202"/>
        </a:accent6>
        <a:hlink>
          <a:srgbClr val="01A60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045B4B"/>
        </a:lt2>
        <a:accent1>
          <a:srgbClr val="1C7C70"/>
        </a:accent1>
        <a:accent2>
          <a:srgbClr val="379690"/>
        </a:accent2>
        <a:accent3>
          <a:srgbClr val="FFFFFF"/>
        </a:accent3>
        <a:accent4>
          <a:srgbClr val="404040"/>
        </a:accent4>
        <a:accent5>
          <a:srgbClr val="ABBFBB"/>
        </a:accent5>
        <a:accent6>
          <a:srgbClr val="318782"/>
        </a:accent6>
        <a:hlink>
          <a:srgbClr val="54B2A4"/>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945</TotalTime>
  <Words>1096</Words>
  <Application>Microsoft Office PowerPoint</Application>
  <PresentationFormat>Экран (4:3)</PresentationFormat>
  <Paragraphs>51</Paragraphs>
  <Slides>11</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3</vt:i4>
      </vt:variant>
      <vt:variant>
        <vt:lpstr>Заголовки слайдов</vt:lpstr>
      </vt:variant>
      <vt:variant>
        <vt:i4>11</vt:i4>
      </vt:variant>
    </vt:vector>
  </HeadingPairs>
  <TitlesOfParts>
    <vt:vector size="18" baseType="lpstr">
      <vt:lpstr>Arial</vt:lpstr>
      <vt:lpstr>Calibri</vt:lpstr>
      <vt:lpstr>Microsoft Sans Serif</vt:lpstr>
      <vt:lpstr>Times New Roman</vt:lpstr>
      <vt:lpstr>Тема Office</vt:lpstr>
      <vt:lpstr>Diseño predeterminado</vt:lpstr>
      <vt:lpstr>powerpoint-template-24</vt:lpstr>
      <vt:lpstr>Учреждение здравоохранения «Марьинагорская ЦРБ»</vt:lpstr>
      <vt:lpstr>Депрессия у пожилого человека</vt:lpstr>
      <vt:lpstr>Депрессия – самое распространенное психическое расстройство среди пожилых людей. Каждый седьмой человек в преклонном возрасте страдает депрессией. По данным медицинской статистики симптомы депрессии встречаются у 13% пожилых людей. Основными факторами развития депрессивного расстройства в пожилом возрасте являются травмирующие жизненные события, образ жизни и хронические заболевания. Симптомы депрессии часто скрываются под общим плохим самочувствием, жалобами на здоровье, хроническую усталость и плохое настроение, поэтому родственники могут долгое время не осознавать, что у близкого человека есть серьезная проблема и нужно обратиться к специалисту.</vt:lpstr>
      <vt:lpstr>Депрессия у пожилого человека сильно отличается от депрессии в молодом возрасте. Пожилые люди избегают демонстративного проявления «страданий», не жалуются и, по большей части, сами не в состоянии распознать наличие у себя депрессивного состояния. Часто симптомы депрессии маскируются под проявления других болезней – у человека может болеть сердце или кишечник, он начинает жаловаться на метеочувствительность или головные боли. Диагностировать в этих симптомах признаки психического расстройства неспециалисту довольно сложно.</vt:lpstr>
      <vt:lpstr>Презентация PowerPoint</vt:lpstr>
      <vt:lpstr> Почти у половины пожилого населения диагностируется ишемия головного мозга, которая в большинстве случаев сопровождается депрессией. Часто родственники воспринимают такие болезни и сопутствующее им угнетенное психическое состояние пожилого человека как неизбежность, нормальный процесс старения и угасания. Но геронтологи убеждены в том, что заболевания головного мозга нужно лечить в любом, даже самом преклонном возрасте.  Часто толчком для развития депрессии являются перенесенный инсульт или инфаркт, а также развитие болезней, связанных с деградацией когнитивных функций – деменции и болезни Альцгеймера.  Женщины в большей мере подвержены депрессии, чем мужчины. В зоне риска развития депрессии в пожилом возрасте также находятся одинокие люди, пожилые, злоупотребляющие алкоголем или имеющие в прошлом диагностированные психические расстройства и попытки суицида.</vt:lpstr>
      <vt:lpstr>Презентация PowerPoint</vt:lpstr>
      <vt:lpstr> Старческую депрессию трудно диагностировать. Это связано с особенностями психологии пожилых людей и с распространенным отношением к старости как к периоду жизни, связанному с болезнями, немощью и постоянными жалобами. Симптомы депрессии часто принимают за проявления соматических заболеваний или возрастных изменений. Поэтому очень часто депрессии у пожилых остаются не выявленными и не леченными.  Пожилые люди постоянно обращаются к врачам по поводу различных заболеваний, при этом они фокусируются только на физических симптомах болезни. Пожилой человек может и не догадываться о том, что физические симптомы связаны с психическим состоянием. К тому же люди в этом возрасте часто считают неловким и стыдным жаловаться на психические проблемы, поэтому даже самые профессиональные медики могут пропустить развитие депрессии. Традиционные анализы также не выявляют наличие этой болезни. Особую роль должны играть неравнодушные родственники и лечащий врач – те люди, которые хорошо знакомы с человеком и могут оценить изменения его физического, эмоционального и психического состояния и вовремя заметить симптомы депрессивного расстройства. В этом случае необходимо обратиться за консультацией к специалисту – психиатру, клиническому психотерапевту, неврологу, гериатру или геронтологу. Пожилые люди редко признают у себя наличие психических проблем и соглашаются на посещение врача, поэтому нужно постараться вывести пожилого родственника на откровенный разговор и убедить его в необходимости лечения.</vt:lpstr>
      <vt:lpstr> Не лечить депрессию у пожилых людей – значит способствовать ухудшению качества их жизни и снижению ее продолжительности. Депрессия у человека преклонного возраста может привести к инфаркту, ишемической болезни сердца и другим сердечнососудистым заболеваниям, спровоцировать возникновение диабета II типа и суицидальных мыслей. Такие пациенты не соблюдают рекомендации врачей по лечению основных заболеваний, что приводит к их обострению.  Депрессию в пожилом возрасте лечат сочетанием лекарственной и психологической терапии. Психологическое консультирование можно получить в государственных учреждениях по программе ОМС (ограниченное число консультаций) и платно. Опытные гериатры знают, что пожилым подходят не все лекарственные препараты, что есть особенности дозировки, зависящие от возраста, сопутствующих заболеваний и других принимаемых медикаментов. Методы лечения пожилых и молодых пациентов могут значительно отличаться. Чем раньше начать лечение, тем больше шансов нормализовать биохимические процессы, протекающие в головном мозге.   Болевой синдром – один из основных триггеров депрессии в пожилом возрасте. Многие пожилые живут с постоянной болью в суставах, спине, с головной болью. Медики утверждают, что терпеть боль нельзя, поэтому необходимо обратиться с этой проблемой к лечащему врачу и подобрать эффективный препарат. Устранив болевой синдром, можно справиться с подавленным состоянием.  При легкой форме депрессии важно также восстановление социальных контактов и физической активности. Здесь очень нужна поддержка и помощь семьи. Необходимо вовлекать пожилого родственника в общие семейные дела, найти ему интересное занятие или хобби, помогать ему в решении бытовых проблем, не оставлять его одного.</vt:lpstr>
      <vt:lpstr> Физическая активность. Простые упражнения повышают настроение, приносят радость от движения, нормализуют артериальное давление, тренируют сердце. Пожилой человек может выбрать тот вид физической активности, который ему нравится и соответствует его физическому состоянию. Это может быть йога, китайская гимнастика, скандинавская ходьба или активные прогулки на свежем воздухе.  Социальная активность. Сейчас во многих городах есть различные программы для пожилых, клубы по интересам, танцевальные и музыкальные занятия, изостудии, компьютерные классы. Члены семьи пожилого человека могут организовать совместные походы в театр, на выставки, на природу. Активная социальная жизнь дает ощущение вовлеченности и сопричастности и не оставляет места унынию  Контроль за состоянием здоровья. Необходимо регулярно проходить медицинские осмотры и диспансеризации, следить за артериальным давлением, уровнем холестерина и сахара, избегать черепно-мозговых травм.</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Ирина</dc:creator>
  <cp:lastModifiedBy>Роман Олегович Нагибин</cp:lastModifiedBy>
  <cp:revision>80</cp:revision>
  <cp:lastPrinted>2022-04-08T10:00:00Z</cp:lastPrinted>
  <dcterms:created xsi:type="dcterms:W3CDTF">2022-02-03T14:38:28Z</dcterms:created>
  <dcterms:modified xsi:type="dcterms:W3CDTF">2024-06-07T07:03:34Z</dcterms:modified>
</cp:coreProperties>
</file>