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3"/>
  </p:notesMasterIdLst>
  <p:sldIdLst>
    <p:sldId id="286" r:id="rId2"/>
    <p:sldId id="288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6" r:id="rId11"/>
    <p:sldId id="271" r:id="rId12"/>
    <p:sldId id="273" r:id="rId13"/>
    <p:sldId id="275" r:id="rId14"/>
    <p:sldId id="277" r:id="rId15"/>
    <p:sldId id="290" r:id="rId16"/>
    <p:sldId id="297" r:id="rId17"/>
    <p:sldId id="280" r:id="rId18"/>
    <p:sldId id="294" r:id="rId19"/>
    <p:sldId id="281" r:id="rId20"/>
    <p:sldId id="295" r:id="rId21"/>
    <p:sldId id="28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1CC6"/>
    <a:srgbClr val="191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036C6-794E-4CA6-8952-0885E92FA30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F9643-F1F9-4C54-8099-D220A14DB5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758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69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050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59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594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6690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549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64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8415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269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921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9500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509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66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04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072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320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7556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790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F9643-F1F9-4C54-8099-D220A14DB5A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51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38560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2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53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607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171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2286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220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4365"/>
      </p:ext>
    </p:extLst>
  </p:cSld>
  <p:clrMapOvr>
    <a:masterClrMapping/>
  </p:clrMapOvr>
  <p:transition spd="med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178380"/>
      </p:ext>
    </p:extLst>
  </p:cSld>
  <p:clrMapOvr>
    <a:masterClrMapping/>
  </p:clrMapOvr>
  <p:transition spd="med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47C6C-7B03-466C-A2B7-3F6AE16BF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07014"/>
      </p:ext>
    </p:extLst>
  </p:cSld>
  <p:clrMapOvr>
    <a:masterClrMapping/>
  </p:clrMapOvr>
  <p:transition spd="med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F9A42-E31B-4AC6-AE9D-F94FB2F18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995889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772467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253917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398804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517894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81939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83091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56771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450684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446E11A-78C7-474D-ABD2-9AD9427446A8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9FDF60D-C8B7-431C-8C0D-EC5C601475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969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</p:sldLayoutIdLst>
  <p:transition spd="med">
    <p:dissolve/>
  </p:transition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2000264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u="sng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Вредное  влияние ТАБАКО курения на организм человека  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44652" y="2786058"/>
            <a:ext cx="7854696" cy="3413464"/>
          </a:xfrm>
        </p:spPr>
        <p:txBody>
          <a:bodyPr vert="horz" lIns="0" rIns="18288" anchor="t">
            <a:normAutofit/>
          </a:bodyPr>
          <a:lstStyle/>
          <a:p>
            <a:pPr lvl="0"/>
            <a:r>
              <a:rPr lang="ru-RU" dirty="0"/>
              <a:t> </a:t>
            </a:r>
          </a:p>
          <a:p>
            <a:pPr lvl="0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«Яд, который не действует </a:t>
            </a:r>
          </a:p>
          <a:p>
            <a:pPr lvl="0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сразу, не становится</a:t>
            </a: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менее опасным!».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ru-RU" sz="2000" dirty="0"/>
              <a:t>         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1"/>
            <a:ext cx="8229600" cy="1412776"/>
          </a:xfrm>
        </p:spPr>
        <p:txBody>
          <a:bodyPr>
            <a:noAutofit/>
          </a:bodyPr>
          <a:lstStyle/>
          <a:p>
            <a:pPr algn="ctr"/>
            <a:br>
              <a:rPr lang="ru-RU" sz="4000" b="1" dirty="0"/>
            </a:br>
            <a:r>
              <a:rPr lang="ru-RU" sz="4000" b="1" dirty="0"/>
              <a:t>   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Рак легкого у курящего человека</a:t>
            </a:r>
            <a:br>
              <a:rPr lang="ru-RU" sz="4000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181C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1"/>
          </p:nvPr>
        </p:nvSpPr>
        <p:spPr>
          <a:xfrm>
            <a:off x="309540" y="1810875"/>
            <a:ext cx="3757610" cy="514353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 медицине известен случай, когда при вскрытии трупа скальпель заскрежетал о камень. Это оказалось, что в легких скопилось  около 1,5 кг угля. Курил этот человек около 25 лет и умер от рака легких</a:t>
            </a:r>
            <a:r>
              <a:rPr lang="ru-RU" sz="2400" b="1" dirty="0">
                <a:solidFill>
                  <a:srgbClr val="AADF5D"/>
                </a:solidFill>
              </a:rPr>
              <a:t>.</a:t>
            </a:r>
          </a:p>
        </p:txBody>
      </p:sp>
      <p:pic>
        <p:nvPicPr>
          <p:cNvPr id="4" name="Содержимое 3" descr="Рак легкого у курящего человека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4290986" y="1628800"/>
            <a:ext cx="407196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61924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1" dirty="0"/>
              <a:t>	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4000" b="1" u="sng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Влияние курения на    	кровеносную систему человека</a:t>
            </a:r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4500"/>
            <a:ext cx="4038600" cy="49551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Курение повышает кровяное давление: кровеносные сосуды сжимаются, вынуждая сердце сокращаться лишние 20 – 25 тысяч раз в сутки, как результат сердце расширяется и повреждается.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Курение способствует увеличению уровня холестерина в крови, что приводит к образованию тромбов, а это ведёт к таким заболеваниям как атеросклероз, инфаркт миокарда, облитерирующий эндартериит  (гангрена ног).</a:t>
            </a:r>
          </a:p>
        </p:txBody>
      </p:sp>
      <p:pic>
        <p:nvPicPr>
          <p:cNvPr id="2" name="Picture 7" descr="к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0" y="2348879"/>
            <a:ext cx="4251323" cy="3651887"/>
          </a:xfrm>
          <a:noFill/>
        </p:spPr>
      </p:pic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76298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44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Гангрена ног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00174"/>
            <a:ext cx="8229600" cy="1285884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Суть  заболевания  заключается  в  сужении  и заращении  просвета  артерии, далее  нарушается питание  тканей  и  их  онемение  и  омертвение.</a:t>
            </a:r>
          </a:p>
        </p:txBody>
      </p:sp>
      <p:pic>
        <p:nvPicPr>
          <p:cNvPr id="4100" name="Picture 5" descr="post-4634-117675779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251200" y="4114800"/>
            <a:ext cx="2641600" cy="1981200"/>
          </a:xfrm>
          <a:noFill/>
        </p:spPr>
      </p:pic>
      <p:pic>
        <p:nvPicPr>
          <p:cNvPr id="4101" name="Picture 5" descr="post-4634-117675779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786058"/>
            <a:ext cx="6072230" cy="3643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53583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/>
              <a:t>	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Никотин нарушает  функцию 	 	      щитовидной железы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85926"/>
            <a:ext cx="3900486" cy="478634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Затрудняется подача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йода 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на этой почве развивается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базедова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болезнь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а в народе она называется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пучеглазием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. При лечении этой болезни обязательным условием является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отказ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курения.</a:t>
            </a:r>
          </a:p>
        </p:txBody>
      </p:sp>
      <p:pic>
        <p:nvPicPr>
          <p:cNvPr id="7172" name="Picture 10" descr="дллооо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79963" y="2000240"/>
            <a:ext cx="3771900" cy="3929090"/>
          </a:xfrm>
          <a:noFill/>
        </p:spPr>
      </p:pic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0473"/>
            <a:ext cx="8219256" cy="146257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u="sng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Влияние табачного дыма на                         органы    	   	пищеварительного тракта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6575" y="1772816"/>
            <a:ext cx="3891409" cy="483432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ADF5D"/>
                </a:solidFill>
              </a:rPr>
              <a:t>У курильщика , язык покрывается грязно – серым налётом, зубы желтеют,  появляется неприятный запах изо рта, тошнота и изжога.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300" b="1" u="sng" dirty="0">
                <a:solidFill>
                  <a:srgbClr val="AADF5D"/>
                </a:solidFill>
              </a:rPr>
              <a:t>Курение</a:t>
            </a:r>
            <a:r>
              <a:rPr lang="ru-RU" sz="2300" b="1" dirty="0">
                <a:solidFill>
                  <a:srgbClr val="AADF5D"/>
                </a:solidFill>
              </a:rPr>
              <a:t> приводит к возникновению </a:t>
            </a:r>
            <a:r>
              <a:rPr lang="ru-RU" sz="2300" b="1" u="sng" dirty="0">
                <a:solidFill>
                  <a:srgbClr val="AADF5D"/>
                </a:solidFill>
              </a:rPr>
              <a:t>гастрита</a:t>
            </a:r>
            <a:r>
              <a:rPr lang="ru-RU" sz="2300" b="1" dirty="0">
                <a:solidFill>
                  <a:srgbClr val="AADF5D"/>
                </a:solidFill>
              </a:rPr>
              <a:t>, с возможным переходом </a:t>
            </a:r>
            <a:r>
              <a:rPr lang="ru-RU" sz="2300" b="1" u="sng" dirty="0">
                <a:solidFill>
                  <a:srgbClr val="AADF5D"/>
                </a:solidFill>
              </a:rPr>
              <a:t>в язвенную болезнь.</a:t>
            </a:r>
          </a:p>
          <a:p>
            <a:pPr>
              <a:lnSpc>
                <a:spcPct val="80000"/>
              </a:lnSpc>
              <a:buSzPct val="70000"/>
              <a:defRPr/>
            </a:pPr>
            <a:r>
              <a:rPr lang="ru-RU" sz="2300" b="1" dirty="0">
                <a:solidFill>
                  <a:srgbClr val="AADF5D"/>
                </a:solidFill>
              </a:rPr>
              <a:t>По данным ВОЗ, среди курящих показатель смертности от </a:t>
            </a:r>
            <a:r>
              <a:rPr lang="ru-RU" sz="2300" b="1" u="sng" dirty="0">
                <a:solidFill>
                  <a:srgbClr val="AADF5D"/>
                </a:solidFill>
              </a:rPr>
              <a:t>рака</a:t>
            </a:r>
            <a:r>
              <a:rPr lang="ru-RU" sz="2300" b="1" dirty="0">
                <a:solidFill>
                  <a:srgbClr val="AADF5D"/>
                </a:solidFill>
              </a:rPr>
              <a:t> </a:t>
            </a:r>
            <a:r>
              <a:rPr lang="ru-RU" sz="2300" b="1" u="sng" dirty="0">
                <a:solidFill>
                  <a:srgbClr val="AADF5D"/>
                </a:solidFill>
              </a:rPr>
              <a:t>органов полости рта</a:t>
            </a:r>
            <a:r>
              <a:rPr lang="ru-RU" sz="2300" b="1" dirty="0">
                <a:solidFill>
                  <a:srgbClr val="AADF5D"/>
                </a:solidFill>
              </a:rPr>
              <a:t>, и </a:t>
            </a:r>
            <a:r>
              <a:rPr lang="ru-RU" sz="2300" b="1" u="sng" dirty="0">
                <a:solidFill>
                  <a:srgbClr val="AADF5D"/>
                </a:solidFill>
              </a:rPr>
              <a:t>пищевода</a:t>
            </a:r>
            <a:r>
              <a:rPr lang="ru-RU" sz="2300" b="1" dirty="0">
                <a:solidFill>
                  <a:srgbClr val="AADF5D"/>
                </a:solidFill>
              </a:rPr>
              <a:t> в 4 раза выше, чем в группе некурящих.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b="1" dirty="0"/>
          </a:p>
        </p:txBody>
      </p:sp>
      <p:pic>
        <p:nvPicPr>
          <p:cNvPr id="9220" name="Picture 9" descr="information_items_119066390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00628" y="1988840"/>
            <a:ext cx="3786214" cy="4011928"/>
          </a:xfrm>
          <a:noFill/>
        </p:spPr>
      </p:pic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Autofit/>
          </a:bodyPr>
          <a:lstStyle/>
          <a:p>
            <a:r>
              <a:rPr lang="ru-RU" sz="4400" b="1" dirty="0"/>
              <a:t>		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Влияние курения на 				  половую  систему</a:t>
            </a:r>
            <a:endParaRPr lang="ru-RU" sz="4000" dirty="0">
              <a:solidFill>
                <a:srgbClr val="181C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85720" y="4437111"/>
            <a:ext cx="4429155" cy="13493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   В странах СНГ курят 65% мужчин </a:t>
            </a:r>
          </a:p>
          <a:p>
            <a:pPr algn="just">
              <a:buNone/>
            </a:pPr>
            <a:r>
              <a:rPr lang="ru-RU" sz="1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   и 30% женщин, особенно большой  вред никотин приносит женщинам;</a:t>
            </a:r>
          </a:p>
          <a:p>
            <a:pPr algn="just"/>
            <a:r>
              <a:rPr lang="ru-RU" sz="1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Врачи-специалисты обнаружили следующую закономерность: </a:t>
            </a:r>
            <a:r>
              <a:rPr lang="ru-RU" sz="18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страдают бесплодием</a:t>
            </a:r>
            <a:r>
              <a:rPr lang="ru-RU" sz="1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прежде всего те девушки, которые </a:t>
            </a:r>
            <a:r>
              <a:rPr lang="ru-RU" sz="18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закурили в возрасте 12-14-16 лет, </a:t>
            </a:r>
            <a:r>
              <a:rPr lang="ru-RU" sz="1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так как каждая клетка нашего организма только  к 18- 20 годам имеет плотные грани, препятствующие проникновению во внутрь клетки всевозможных шлаков, имеющихся в крови.</a:t>
            </a:r>
          </a:p>
          <a:p>
            <a:endParaRPr lang="ru-RU" sz="2400" dirty="0"/>
          </a:p>
          <a:p>
            <a:endParaRPr lang="ru-RU" sz="2400" dirty="0"/>
          </a:p>
        </p:txBody>
      </p:sp>
      <p:pic>
        <p:nvPicPr>
          <p:cNvPr id="1026" name="Picture 2" descr="C:\Users\влад\Desktop\Сч. семья\iCA8128N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109593"/>
            <a:ext cx="4249612" cy="41997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3422"/>
          </a:xfrm>
        </p:spPr>
        <p:txBody>
          <a:bodyPr/>
          <a:lstStyle/>
          <a:p>
            <a:r>
              <a:rPr lang="ru-RU" dirty="0"/>
              <a:t>	</a:t>
            </a:r>
            <a:endParaRPr lang="ru-RU" dirty="0">
              <a:solidFill>
                <a:srgbClr val="181C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428736"/>
            <a:ext cx="4038600" cy="5143536"/>
          </a:xfrm>
        </p:spPr>
        <p:txBody>
          <a:bodyPr>
            <a:normAutofit fontScale="77500" lnSpcReduction="20000"/>
          </a:bodyPr>
          <a:lstStyle/>
          <a:p>
            <a:r>
              <a:rPr lang="ru-RU" sz="30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Если женщина курит во время беременности, то повышается вероятность самопроизвольных абортов, преждевременных родов, маточных кровотечений, рождения мертвых детей.</a:t>
            </a:r>
          </a:p>
          <a:p>
            <a:r>
              <a:rPr lang="ru-RU" sz="3000" dirty="0">
                <a:solidFill>
                  <a:srgbClr val="AADF5D"/>
                </a:solidFill>
              </a:rPr>
              <a:t> </a:t>
            </a:r>
            <a:r>
              <a:rPr lang="ru-RU" sz="3000" dirty="0">
                <a:solidFill>
                  <a:srgbClr val="AADF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курящих родителей чаще болеют, у них ослаблен иммунитет, бывают судороги, эпилепсия. Такие дети отстают в интеллектуальном развитии, им сложнее учиться в школе, часто бывают головные боли.</a:t>
            </a:r>
          </a:p>
          <a:p>
            <a:endParaRPr lang="ru-RU" dirty="0"/>
          </a:p>
        </p:txBody>
      </p:sp>
      <p:pic>
        <p:nvPicPr>
          <p:cNvPr id="2050" name="Picture 2" descr="C:\Users\влад\Desktop\курение\iCAXDW6V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357298"/>
            <a:ext cx="3643337" cy="507209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49812"/>
            <a:ext cx="6286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	 Женщина и ребенок- 	 	неразделимые понятия</a:t>
            </a:r>
            <a:endParaRPr lang="ru-RU" sz="3600" dirty="0"/>
          </a:p>
        </p:txBody>
      </p:sp>
    </p:spTree>
  </p:cSld>
  <p:clrMapOvr>
    <a:masterClrMapping/>
  </p:clrMapOvr>
  <p:transition spd="med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Курящие женщины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285860"/>
            <a:ext cx="4214842" cy="557214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ru-RU" sz="2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как правило, рано стареют, кожа  на  пальцах желтеет, а на лице очень быстро истончается, становится дряблой, образуя глубокие морщины. </a:t>
            </a:r>
          </a:p>
          <a:p>
            <a:pPr>
              <a:lnSpc>
                <a:spcPct val="80000"/>
              </a:lnSpc>
              <a:defRPr/>
            </a:pPr>
            <a:r>
              <a:rPr lang="ru-RU" sz="2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Голос у них становится хриплым, а манеры поведения  менее женственны.</a:t>
            </a:r>
          </a:p>
          <a:p>
            <a:pPr>
              <a:lnSpc>
                <a:spcPct val="80000"/>
              </a:lnSpc>
              <a:defRPr/>
            </a:pPr>
            <a:r>
              <a:rPr lang="ru-RU" sz="2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В ответ на вопрос заданный мальчикам: </a:t>
            </a:r>
            <a:r>
              <a:rPr lang="ru-RU" sz="22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«Как вы относитесь к тому, что курят девушки вашего возраста?» </a:t>
            </a:r>
            <a:r>
              <a:rPr lang="ru-RU" sz="2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они отвечают: </a:t>
            </a:r>
            <a:r>
              <a:rPr lang="ru-RU" sz="22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«… пусть курят, нам безразлично».</a:t>
            </a:r>
            <a:r>
              <a:rPr lang="ru-RU" sz="2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А на вопрос: </a:t>
            </a:r>
            <a:r>
              <a:rPr lang="ru-RU" sz="22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«Как вы относитесь к тому, что ваша жена будет курить?»</a:t>
            </a:r>
            <a:r>
              <a:rPr lang="ru-RU" sz="2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они отвечают (98%):</a:t>
            </a:r>
            <a:r>
              <a:rPr lang="ru-RU" sz="22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«… категорически нет, моя жена курить не будет!».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/>
          </a:p>
        </p:txBody>
      </p:sp>
      <p:pic>
        <p:nvPicPr>
          <p:cNvPr id="19460" name="Picture 6" descr="small_information_items_118355576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1142984"/>
            <a:ext cx="4143404" cy="5357850"/>
          </a:xfrm>
          <a:noFill/>
        </p:spPr>
      </p:pic>
    </p:spTree>
  </p:cSld>
  <p:clrMapOvr>
    <a:masterClrMapping/>
  </p:clrMapOvr>
  <p:transition spd="med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5979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	</a:t>
            </a:r>
            <a:r>
              <a:rPr lang="ru-RU" sz="28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Огромное число людей на Земле курит и продолжает жить. Люди видят, что курильщик(чаще в кино, но и в жизни тоже) может хорошо выглядеть, преуспевать, быть умным, обаятельным и любимым, и не верят, что курение  вредит здоровью.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half" idx="1"/>
          </p:nvPr>
        </p:nvSpPr>
        <p:spPr>
          <a:xfrm>
            <a:off x="457200" y="2714620"/>
            <a:ext cx="8229600" cy="64294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 чем причина такого явления?</a:t>
            </a:r>
          </a:p>
        </p:txBody>
      </p:sp>
      <p:pic>
        <p:nvPicPr>
          <p:cNvPr id="3074" name="Picture 2" descr="C:\Users\влад\Desktop\iCAE1GMCI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2000232" y="3357562"/>
            <a:ext cx="5452088" cy="338380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9110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Никотин- сильнодействующий яд !!!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782763"/>
            <a:ext cx="8229600" cy="4898523"/>
          </a:xfrm>
        </p:spPr>
        <p:txBody>
          <a:bodyPr>
            <a:normAutofit fontScale="92500" lnSpcReduction="10000"/>
          </a:bodyPr>
          <a:lstStyle/>
          <a:p>
            <a:r>
              <a:rPr lang="ru-RU" sz="25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Яд попадает в организм  малыми дозами, от которых тело человека успевает избавиться довольно быстро. Поэтому отравление никотином обычно хроническое      ( постоянное), а не острое. Представьте себе: каждый курильщик- </a:t>
            </a:r>
            <a:r>
              <a:rPr lang="ru-RU" sz="25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хронически</a:t>
            </a:r>
            <a:r>
              <a:rPr lang="ru-RU" sz="25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отравленный</a:t>
            </a:r>
            <a:r>
              <a:rPr lang="ru-RU" sz="25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человек</a:t>
            </a:r>
            <a:r>
              <a:rPr lang="ru-RU" sz="25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5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Во Франции, в Ницце, в итоге конкурса «Кто больше выкурит» двое «победителей», выкурив по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ru-RU" sz="25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сигарет</a:t>
            </a:r>
            <a:r>
              <a:rPr lang="ru-RU" sz="25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умерли</a:t>
            </a:r>
            <a:r>
              <a:rPr lang="ru-RU" sz="25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а остальные участники с тяжелым отравлением попали в больницу.</a:t>
            </a:r>
          </a:p>
          <a:p>
            <a:r>
              <a:rPr lang="ru-RU" sz="25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Растущий организм примерно в два раза чувствительнее к никотину, чем взрослый, поэтому </a:t>
            </a:r>
            <a:r>
              <a:rPr lang="ru-RU" sz="25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смерть  подростка может наступить, если  он одновременно выкурит полпачки сигарет.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90575" y="655234"/>
            <a:ext cx="8229600" cy="840206"/>
          </a:xfrm>
        </p:spPr>
        <p:txBody>
          <a:bodyPr>
            <a:normAutofit fontScale="90000"/>
          </a:bodyPr>
          <a:lstStyle/>
          <a:p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r>
              <a:rPr lang="ru-RU" b="1" dirty="0">
                <a:solidFill>
                  <a:srgbClr val="FFFFFF"/>
                </a:solidFill>
                <a:latin typeface="Century Gothic"/>
              </a:rPr>
              <a:t>         </a:t>
            </a:r>
            <a:r>
              <a:rPr lang="ru-RU" sz="3100" b="1" dirty="0">
                <a:solidFill>
                  <a:srgbClr val="0A5E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ИСТОРИЯ КУРЕНИЯ</a:t>
            </a:r>
            <a:br>
              <a:rPr lang="ru-RU" sz="31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FFFFFF"/>
                </a:solidFill>
                <a:latin typeface="Century Gothic"/>
              </a:rPr>
            </a:br>
            <a:r>
              <a:rPr lang="ru-RU" b="1" dirty="0">
                <a:solidFill>
                  <a:srgbClr val="FFFFFF"/>
                </a:solidFill>
                <a:latin typeface="Century Gothic"/>
              </a:rPr>
              <a:t>	</a:t>
            </a:r>
            <a:br>
              <a:rPr lang="ru-RU" b="1" dirty="0">
                <a:solidFill>
                  <a:srgbClr val="FFFFFF"/>
                </a:solidFill>
                <a:latin typeface="Century Gothic"/>
              </a:rPr>
            </a:br>
            <a:endParaRPr lang="ru-RU" dirty="0">
              <a:solidFill>
                <a:srgbClr val="181C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40793" y="1495440"/>
            <a:ext cx="8229600" cy="5206513"/>
          </a:xfrm>
        </p:spPr>
        <p:txBody>
          <a:bodyPr>
            <a:normAutofit fontScale="92500" lnSpcReduction="20000"/>
          </a:bodyPr>
          <a:lstStyle/>
          <a:p>
            <a:r>
              <a:rPr lang="ru-RU" sz="30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Христофор Колумб -</a:t>
            </a:r>
            <a:r>
              <a:rPr lang="ru-RU" sz="30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открыл для европейцев табак. Сам того не осознавая, он открыл новую эпоху истории, положив начало всеобщему увлечению «дымящими листьями табака» и тем самым произвел «революцию привычек».</a:t>
            </a:r>
          </a:p>
          <a:p>
            <a:r>
              <a:rPr lang="ru-RU" sz="30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Табак в Россию завезли англичане через Архангельск в 1585 году.</a:t>
            </a:r>
          </a:p>
          <a:p>
            <a:r>
              <a:rPr lang="ru-RU" sz="30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 1698 году Петр 1   снял запрет на курение, так как продажа табака приносила немалые доходы, да и сам он стал заядлым курильщиком, после посещения Голландии. С тех пор курение стало быстро распространяться среди широких слоев населения.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221457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	</a:t>
            </a:r>
            <a:r>
              <a:rPr lang="ru-RU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Ежегодно умирают более</a:t>
            </a:r>
            <a:br>
              <a:rPr lang="ru-RU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5 миллионов человек от 					курения !!!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325279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/>
              <a:t>			</a:t>
            </a:r>
            <a:r>
              <a:rPr lang="ru-RU" sz="2800" b="1" dirty="0">
                <a:solidFill>
                  <a:srgbClr val="FF0000"/>
                </a:solidFill>
              </a:rPr>
              <a:t>       </a:t>
            </a:r>
            <a:r>
              <a:rPr lang="ru-RU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Прогнозируется</a:t>
            </a:r>
          </a:p>
          <a:p>
            <a:pPr>
              <a:buNone/>
            </a:pPr>
            <a:r>
              <a:rPr lang="ru-RU" sz="2800" dirty="0"/>
              <a:t>	</a:t>
            </a:r>
            <a:r>
              <a:rPr lang="ru-RU" sz="3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Смертность от курения к 2050 году будет ежегодно составлять </a:t>
            </a:r>
            <a:r>
              <a:rPr lang="ru-RU" sz="32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10 миллионов </a:t>
            </a:r>
            <a:r>
              <a:rPr lang="ru-RU" sz="3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человек, в </a:t>
            </a:r>
            <a:r>
              <a:rPr lang="ru-RU" sz="32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возрасте от 40 до 60 лет. </a:t>
            </a:r>
            <a:r>
              <a:rPr lang="ru-RU" sz="3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Потеря продолжительности жизни составляет около </a:t>
            </a:r>
            <a:r>
              <a:rPr lang="ru-RU" sz="32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3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ru-RU" sz="32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0889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Твое будущее зависит от 			твоего выбора!!!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57157" y="2476034"/>
            <a:ext cx="3857652" cy="4071967"/>
          </a:xfrm>
        </p:spPr>
        <p:txBody>
          <a:bodyPr>
            <a:normAutofit/>
          </a:bodyPr>
          <a:lstStyle/>
          <a:p>
            <a:endParaRPr lang="ru-RU" b="1" dirty="0"/>
          </a:p>
        </p:txBody>
      </p:sp>
      <p:pic>
        <p:nvPicPr>
          <p:cNvPr id="3075" name="Picture 3" descr="C:\Users\влад\Desktop\bfaaf271b13e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2717" y="2476034"/>
            <a:ext cx="4429156" cy="4071966"/>
          </a:xfrm>
          <a:prstGeom prst="rect">
            <a:avLst/>
          </a:prstGeom>
          <a:noFill/>
        </p:spPr>
      </p:pic>
      <p:pic>
        <p:nvPicPr>
          <p:cNvPr id="3074" name="Picture 2" descr="C:\Users\влад\Desktop\kurenie-kartinki-2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476034"/>
            <a:ext cx="3857652" cy="407196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  Состав табачного дыма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37699"/>
          </a:xfrm>
        </p:spPr>
        <p:txBody>
          <a:bodyPr>
            <a:normAutofit/>
          </a:bodyPr>
          <a:lstStyle/>
          <a:p>
            <a:r>
              <a:rPr lang="ru-RU" sz="30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Канцерогенные вещества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бензпирен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фенолы,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нитрозамин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гидразин, винилхлорид, соединения мышьяка и кадмия, радиоактивный полоний, олово, висмут-210 и др.);</a:t>
            </a:r>
          </a:p>
          <a:p>
            <a:r>
              <a:rPr lang="ru-RU" sz="30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Раздражающие вещества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( из десятка веществ самый вредный- альдегид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пропеналь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( акролеин);</a:t>
            </a:r>
          </a:p>
          <a:p>
            <a:r>
              <a:rPr lang="ru-RU" sz="30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Ядовитые вещества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( оксид углерода(   ), сероводород, цианистый водород и др.;</a:t>
            </a:r>
          </a:p>
          <a:p>
            <a:r>
              <a:rPr lang="ru-RU" sz="30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Ядовитые алкалоиды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норникотин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никотирин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никотеин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никотимин</a:t>
            </a:r>
            <a:r>
              <a:rPr lang="ru-RU" sz="2800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, никотин).</a:t>
            </a:r>
            <a:endParaRPr lang="ru-RU" dirty="0">
              <a:solidFill>
                <a:srgbClr val="AADF5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415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Воздействие курения  на органы           и     	 	системы органов человека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1"/>
          </p:nvPr>
        </p:nvSpPr>
        <p:spPr>
          <a:xfrm>
            <a:off x="457200" y="1928802"/>
            <a:ext cx="4186808" cy="4786346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C6E9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C6E993"/>
                </a:solidFill>
                <a:latin typeface="Times New Roman" pitchFamily="18" charset="0"/>
                <a:cs typeface="Times New Roman" pitchFamily="18" charset="0"/>
              </a:rPr>
              <a:t>Данные многочисленных медицинских исследований, проведенных в нашей стране и за рубежом, показали, </a:t>
            </a:r>
            <a:r>
              <a:rPr lang="ru-RU" sz="2400" u="sng" dirty="0">
                <a:solidFill>
                  <a:srgbClr val="C6E993"/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400" b="1" u="sng" dirty="0">
                <a:solidFill>
                  <a:srgbClr val="C6E993"/>
                </a:solidFill>
                <a:latin typeface="Times New Roman" pitchFamily="18" charset="0"/>
                <a:cs typeface="Times New Roman" pitchFamily="18" charset="0"/>
              </a:rPr>
              <a:t>табачный дым </a:t>
            </a:r>
            <a:r>
              <a:rPr lang="ru-RU" sz="2400" u="sng" dirty="0">
                <a:solidFill>
                  <a:srgbClr val="C6E993"/>
                </a:solidFill>
                <a:latin typeface="Times New Roman" pitchFamily="18" charset="0"/>
                <a:cs typeface="Times New Roman" pitchFamily="18" charset="0"/>
              </a:rPr>
              <a:t>является отрицательным фактором, </a:t>
            </a:r>
            <a:r>
              <a:rPr lang="ru-RU" sz="2400" b="1" u="sng" dirty="0">
                <a:solidFill>
                  <a:srgbClr val="C6E993"/>
                </a:solidFill>
                <a:latin typeface="Times New Roman" pitchFamily="18" charset="0"/>
                <a:cs typeface="Times New Roman" pitchFamily="18" charset="0"/>
              </a:rPr>
              <a:t>способствующим возникновению серьезных заболеваний различных органов и их систем.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29190" y="1981200"/>
            <a:ext cx="3757610" cy="411480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3600" dirty="0"/>
          </a:p>
          <a:p>
            <a:pPr>
              <a:buNone/>
            </a:pPr>
            <a:r>
              <a:rPr lang="ru-RU" sz="3600" dirty="0"/>
              <a:t> </a:t>
            </a:r>
          </a:p>
        </p:txBody>
      </p:sp>
      <p:pic>
        <p:nvPicPr>
          <p:cNvPr id="7" name="Picture 5" descr="1143297402_posterchild_anim_sm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986326" y="1981200"/>
            <a:ext cx="3643338" cy="478634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25" y="88900"/>
            <a:ext cx="8705348" cy="1554163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Влияние табачного дыма              на органы дыхания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2686040" cy="41148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     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 Легкие некурящего человека</a:t>
            </a:r>
            <a:r>
              <a:rPr lang="ru-RU" sz="2800" b="1" dirty="0">
                <a:solidFill>
                  <a:srgbClr val="AADF5D"/>
                </a:solidFill>
              </a:rPr>
              <a:t>.</a:t>
            </a:r>
          </a:p>
        </p:txBody>
      </p:sp>
      <p:pic>
        <p:nvPicPr>
          <p:cNvPr id="4" name="Содержимое 3" descr="Легкие не курящего человека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3357554" y="1785926"/>
            <a:ext cx="531972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331788"/>
            <a:ext cx="8672512" cy="1245649"/>
          </a:xfrm>
        </p:spPr>
        <p:txBody>
          <a:bodyPr>
            <a:noAutofit/>
          </a:bodyPr>
          <a:lstStyle/>
          <a:p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r>
              <a:rPr lang="ru-RU" sz="4000" b="1" dirty="0">
                <a:solidFill>
                  <a:srgbClr val="181CC6"/>
                </a:solidFill>
                <a:latin typeface="Times New Roman" charset="0"/>
              </a:rPr>
              <a:t>ЛЕГКИЕ</a:t>
            </a:r>
            <a:r>
              <a:rPr lang="ru-RU" sz="2800" b="1" dirty="0">
                <a:solidFill>
                  <a:srgbClr val="181CC6"/>
                </a:solidFill>
                <a:latin typeface="Times New Roman" charset="0"/>
              </a:rPr>
              <a:t> </a:t>
            </a:r>
            <a:r>
              <a:rPr lang="ru-RU" sz="4000" b="1" dirty="0">
                <a:solidFill>
                  <a:srgbClr val="181CC6"/>
                </a:solidFill>
                <a:latin typeface="Times New Roman" charset="0"/>
              </a:rPr>
              <a:t>КУРЯЩЕГО ЧЕЛОВЕКА</a:t>
            </a: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r>
              <a:rPr lang="ru-RU" b="1" dirty="0"/>
              <a:t>	</a:t>
            </a:r>
            <a:br>
              <a:rPr lang="ru-RU" b="1" dirty="0"/>
            </a:br>
            <a:br>
              <a:rPr lang="ru-RU" b="1" dirty="0"/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1"/>
          </p:nvPr>
        </p:nvSpPr>
        <p:spPr>
          <a:xfrm>
            <a:off x="357188" y="3129668"/>
            <a:ext cx="2643187" cy="365541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За 30 лет курильщик поглощает от 800 г до    1кг никотина</a:t>
            </a:r>
            <a:r>
              <a:rPr lang="ru-RU" sz="2800" b="1" dirty="0">
                <a:solidFill>
                  <a:srgbClr val="AADF5D"/>
                </a:solidFill>
              </a:rPr>
              <a:t>.</a:t>
            </a:r>
          </a:p>
        </p:txBody>
      </p:sp>
      <p:pic>
        <p:nvPicPr>
          <p:cNvPr id="4" name="Содержимое 3" descr="Легкие курящего человека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3560246" y="1568241"/>
            <a:ext cx="520065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3063" y="527088"/>
            <a:ext cx="8213725" cy="1154075"/>
          </a:xfrm>
        </p:spPr>
        <p:txBody>
          <a:bodyPr>
            <a:noAutofit/>
          </a:bodyPr>
          <a:lstStyle/>
          <a:p>
            <a:pPr algn="ctr"/>
            <a:br>
              <a:rPr lang="ru-RU" sz="4000" b="1" dirty="0"/>
            </a:br>
            <a:r>
              <a:rPr lang="ru-RU" sz="4000" b="1" dirty="0"/>
              <a:t>	</a:t>
            </a:r>
            <a:br>
              <a:rPr lang="ru-RU" sz="4000" b="1" dirty="0"/>
            </a:br>
            <a:r>
              <a:rPr lang="ru-RU" sz="4000" b="1" dirty="0"/>
              <a:t>	</a:t>
            </a:r>
            <a:br>
              <a:rPr lang="ru-RU" sz="4000" b="1" dirty="0"/>
            </a:br>
            <a:r>
              <a:rPr lang="ru-RU" sz="4000" b="1" dirty="0"/>
              <a:t>   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Легкие курильщика,    </a:t>
            </a:r>
            <a:b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стаж 5 лет 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1"/>
          </p:nvPr>
        </p:nvSpPr>
        <p:spPr>
          <a:xfrm>
            <a:off x="422814" y="1906971"/>
            <a:ext cx="3126297" cy="513606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300 сигарет- доза радиации, равная по воздействию ежедневному посещению рентгеновского кабинета в течение года</a:t>
            </a:r>
            <a:r>
              <a:rPr lang="ru-RU" sz="2800" b="1" dirty="0">
                <a:solidFill>
                  <a:srgbClr val="AADF5D"/>
                </a:solidFill>
              </a:rPr>
              <a:t>.</a:t>
            </a:r>
          </a:p>
        </p:txBody>
      </p:sp>
      <p:pic>
        <p:nvPicPr>
          <p:cNvPr id="4" name="Содержимое 3" descr="Легкие курильщика, стаж 5 лет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4429123" y="1714488"/>
            <a:ext cx="4000529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5928" y="215908"/>
            <a:ext cx="6538400" cy="1810307"/>
          </a:xfrm>
        </p:spPr>
        <p:txBody>
          <a:bodyPr>
            <a:noAutofit/>
          </a:bodyPr>
          <a:lstStyle/>
          <a:p>
            <a:pPr algn="ctr"/>
            <a:br>
              <a:rPr lang="ru-RU" sz="4000" b="1" dirty="0"/>
            </a:br>
            <a:r>
              <a:rPr lang="ru-RU" sz="4000" b="1" dirty="0"/>
              <a:t>	</a:t>
            </a: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r>
              <a:rPr lang="ru-RU" sz="4000" b="1" dirty="0">
                <a:solidFill>
                  <a:srgbClr val="0A5E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ЛЕГКИЕ КУРИЛЬЩИКА, СТАЖ 10 ЛЕТ</a:t>
            </a:r>
            <a:br>
              <a:rPr lang="ru-RU" sz="4000" b="1" dirty="0">
                <a:solidFill>
                  <a:srgbClr val="FFFFFF"/>
                </a:solidFill>
                <a:latin typeface="Century Gothic"/>
              </a:rPr>
            </a:br>
            <a:br>
              <a:rPr lang="ru-RU" sz="4000" b="1" dirty="0">
                <a:solidFill>
                  <a:srgbClr val="FFFFFF"/>
                </a:solidFill>
                <a:latin typeface="Century Gothic"/>
              </a:rPr>
            </a:br>
            <a:br>
              <a:rPr lang="ru-RU" sz="4000" b="1" dirty="0">
                <a:solidFill>
                  <a:srgbClr val="FFFFFF"/>
                </a:solidFill>
                <a:latin typeface="Century Gothic"/>
              </a:rPr>
            </a:br>
            <a:r>
              <a:rPr lang="ru-RU" sz="4000" b="1" dirty="0">
                <a:solidFill>
                  <a:srgbClr val="FFFFFF"/>
                </a:solidFill>
                <a:latin typeface="Century Gothic"/>
              </a:rPr>
              <a:t>	</a:t>
            </a:r>
            <a:br>
              <a:rPr lang="ru-RU" sz="4000" b="1" dirty="0">
                <a:solidFill>
                  <a:srgbClr val="FFFFFF"/>
                </a:solidFill>
                <a:latin typeface="Century Gothic"/>
              </a:rPr>
            </a:br>
            <a:br>
              <a:rPr lang="ru-RU" sz="4000" b="1" dirty="0">
                <a:solidFill>
                  <a:srgbClr val="FFFFFF"/>
                </a:solidFill>
                <a:latin typeface="Century Gothic"/>
              </a:rPr>
            </a:br>
            <a:br>
              <a:rPr lang="ru-RU" sz="4000" b="1" dirty="0">
                <a:solidFill>
                  <a:srgbClr val="FFFFFF"/>
                </a:solidFill>
                <a:latin typeface="Century Gothic"/>
              </a:rPr>
            </a:br>
            <a:endParaRPr lang="ru-RU" sz="4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1"/>
          </p:nvPr>
        </p:nvSpPr>
        <p:spPr>
          <a:xfrm>
            <a:off x="187280" y="2026215"/>
            <a:ext cx="3286148" cy="438151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Выкуривая пачку сигарет в день, курильщик получает дозу облучения, в 3,5 раза превышающую предельно допустимую.</a:t>
            </a:r>
          </a:p>
        </p:txBody>
      </p:sp>
      <p:pic>
        <p:nvPicPr>
          <p:cNvPr id="4" name="Содержимое 3" descr="Легкие курильщика, стаж 10 лет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3923928" y="2017377"/>
            <a:ext cx="4857784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416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181CC6"/>
                </a:solidFill>
              </a:rPr>
              <a:t>    </a:t>
            </a:r>
            <a:r>
              <a:rPr lang="ru-RU" sz="4000" b="1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  <a:t>Легкие курильщика, стаж 15 лет</a:t>
            </a:r>
            <a:br>
              <a:rPr lang="ru-RU" sz="3200" dirty="0">
                <a:solidFill>
                  <a:srgbClr val="181CC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181CC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1"/>
          </p:nvPr>
        </p:nvSpPr>
        <p:spPr>
          <a:xfrm>
            <a:off x="214282" y="2000240"/>
            <a:ext cx="3071834" cy="4024322"/>
          </a:xfrm>
        </p:spPr>
        <p:txBody>
          <a:bodyPr/>
          <a:lstStyle/>
          <a:p>
            <a:r>
              <a:rPr lang="ru-RU" sz="2800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В легкие из сигарет попадает сажа, за 15 лет в них скапливается до 4,5 кг сажи</a:t>
            </a:r>
            <a:r>
              <a:rPr lang="ru-RU" b="1" dirty="0">
                <a:solidFill>
                  <a:srgbClr val="AADF5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Содержимое 3" descr="Легкие курильщика, стаж 15 лет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3214680" y="2143116"/>
            <a:ext cx="528641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1492</TotalTime>
  <Words>1122</Words>
  <Application>Microsoft Office PowerPoint</Application>
  <PresentationFormat>Экран (4:3)</PresentationFormat>
  <Paragraphs>90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Calibri</vt:lpstr>
      <vt:lpstr>Century Gothic</vt:lpstr>
      <vt:lpstr>Times New Roman</vt:lpstr>
      <vt:lpstr>Wingdings</vt:lpstr>
      <vt:lpstr>Wingdings 3</vt:lpstr>
      <vt:lpstr>Сектор</vt:lpstr>
      <vt:lpstr>Вредное  влияние ТАБАКО курения на организм человека   </vt:lpstr>
      <vt:lpstr>            КРАТКАЯ ИСТОРИЯ КУРЕНИЯ     </vt:lpstr>
      <vt:lpstr>  Состав табачного дыма</vt:lpstr>
      <vt:lpstr>      Воздействие курения  на органы           и        системы органов человека</vt:lpstr>
      <vt:lpstr>Влияние табачного дыма              на органы дыхания</vt:lpstr>
      <vt:lpstr>      ЛЕГКИЕ КУРЯЩЕГО ЧЕЛОВЕКА       </vt:lpstr>
      <vt:lpstr>        Легкие курильщика,     стаж 5 лет     </vt:lpstr>
      <vt:lpstr>      ЛЕГКИЕ КУРИЛЬЩИКА, СТАЖ 10 ЛЕТ       </vt:lpstr>
      <vt:lpstr>    Легкие курильщика, стаж 15 лет </vt:lpstr>
      <vt:lpstr>    Рак легкого у курящего человека </vt:lpstr>
      <vt:lpstr>          Влияние курения на     кровеносную систему человека </vt:lpstr>
      <vt:lpstr>             Гангрена ног</vt:lpstr>
      <vt:lpstr> Никотин нарушает  функцию          щитовидной железы</vt:lpstr>
      <vt:lpstr>Влияние табачного дыма на                         органы         пищеварительного тракта</vt:lpstr>
      <vt:lpstr>  Влияние курения на       половую  систему</vt:lpstr>
      <vt:lpstr> </vt:lpstr>
      <vt:lpstr>Курящие женщины </vt:lpstr>
      <vt:lpstr> Огромное число людей на Земле курит и продолжает жить. Люди видят, что курильщик(чаще в кино, но и в жизни тоже) может хорошо выглядеть, преуспевать, быть умным, обаятельным и любимым, и не верят, что курение  вредит здоровью.</vt:lpstr>
      <vt:lpstr>Никотин- сильнодействующий яд !!!</vt:lpstr>
      <vt:lpstr> Ежегодно умирают более  5 миллионов человек от      курения !!!</vt:lpstr>
      <vt:lpstr>Твое будущее зависит от    твоего выбора!!!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по теме «Вредное  влияние курения    на организм человека».</dc:title>
  <dc:creator>влад</dc:creator>
  <cp:lastModifiedBy>Татьяна Анатольевна Ильина</cp:lastModifiedBy>
  <cp:revision>195</cp:revision>
  <dcterms:created xsi:type="dcterms:W3CDTF">2011-11-27T01:34:49Z</dcterms:created>
  <dcterms:modified xsi:type="dcterms:W3CDTF">2024-11-19T09:03:20Z</dcterms:modified>
</cp:coreProperties>
</file>