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са Ивановна Лагунчик" initials="ЛИЛ" lastIdx="4" clrIdx="0">
    <p:extLst>
      <p:ext uri="{19B8F6BF-5375-455C-9EA6-DF929625EA0E}">
        <p15:presenceInfo xmlns:p15="http://schemas.microsoft.com/office/powerpoint/2012/main" userId="S-1-5-21-1460809140-838430049-927742054-1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DF"/>
    <a:srgbClr val="4D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19" d="100"/>
          <a:sy n="119" d="100"/>
        </p:scale>
        <p:origin x="48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8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8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9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0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2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4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5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8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4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5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0" name="Picture 2" descr="http://mediad.publicbroadcasting.net/p/wnpr/files/201312/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0466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Arial Black" panose="020B0A04020102020204" pitchFamily="34" charset="0"/>
              </a:rPr>
              <a:t>МЕДИКО - СОЦИАЛЬНАЯ РАБОТА С ПОЖИЛЫМИ И ПРЕСТАРЕЛЫМИ ЛЮДЬМИ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6217584"/>
            <a:ext cx="9072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cap="all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Морщины должны только обозначать места, где раньше были улыбки.</a:t>
            </a:r>
          </a:p>
          <a:p>
            <a:pPr algn="ctr"/>
            <a:r>
              <a:rPr lang="ru-RU" sz="1600" b="1" i="1" u="sng" cap="all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 ТВЕН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E8E9-8F1A-4C2D-9F93-525FD3EEA290}"/>
              </a:ext>
            </a:extLst>
          </p:cNvPr>
          <p:cNvSpPr txBox="1"/>
          <p:nvPr/>
        </p:nvSpPr>
        <p:spPr>
          <a:xfrm>
            <a:off x="6516216" y="429309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86DFB-6318-411C-8DD9-68AC3B4A8108}"/>
              </a:ext>
            </a:extLst>
          </p:cNvPr>
          <p:cNvSpPr txBox="1"/>
          <p:nvPr/>
        </p:nvSpPr>
        <p:spPr>
          <a:xfrm>
            <a:off x="5868144" y="4581128"/>
            <a:ext cx="3140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презентацию</a:t>
            </a: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–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 «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Марьиногорская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ЦРБ»</a:t>
            </a: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Ивановна Лагунчик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96944" cy="691193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социального работника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458622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/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социально – бытовых услуг (бытовая реабилитация);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медицинских услуг (функциональная);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Социально – психологических услуг (поддержка);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 – правовых услуг (сопровождение)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получении различных видов помощи и защиты (информирование)</a:t>
            </a:r>
          </a:p>
        </p:txBody>
      </p:sp>
      <p:pic>
        <p:nvPicPr>
          <p:cNvPr id="120834" name="Picture 2" descr="http://www.pro-invalidov.ru/uploads/posts/2013-06/1371123937_soc-pomosc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4189694" cy="2583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0836" name="Picture 4" descr="http://mtdata.ru/u23/photo571B/20770448791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039">
            <a:off x="4469260" y="3788308"/>
            <a:ext cx="4018667" cy="2681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268"/>
            <a:ext cx="6984776" cy="694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социального обслуживания</a:t>
            </a:r>
            <a:endParaRPr lang="ru-RU" b="1" cap="all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1142984"/>
            <a:ext cx="4714908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на дому (включая социально-медицинское обслуживание);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Полустационарное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социальное обслуживание в отделениях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дневного\ночного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пребывания учреждений социального обслуживания;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Стационарное социальное обслуживание в стационарных учреждениях социального обслуживания (домах-интернатах, пансионатах и других учреждениях социального обслуживания независимо от их наименования);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Срочное социальное обслуживание;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Социально-консультативная помощь.</a:t>
            </a:r>
          </a:p>
        </p:txBody>
      </p:sp>
      <p:pic>
        <p:nvPicPr>
          <p:cNvPr id="117762" name="Picture 2" descr="http://choose-life.ru/wp-content/uploads/fec7c84d7c465d26a3ae3753e4d57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87526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7766" name="Picture 6" descr="http://tomsk.ru:8080/userpic/original/2015/Aug/05/916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0344">
            <a:off x="5145868" y="3961689"/>
            <a:ext cx="3857652" cy="2363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031266" cy="928662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база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715436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пенсионном обеспечении»; «О социальном обслуживании»;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государственного социального страхования»;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 государственных минимальных стандартах»; «О ветеранах»,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социальной защите инвалидов»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8715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Декрет Президента Республики Беларусь «О дополнительных мерах по совершенствованию пенсионного обеспечения»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71942"/>
            <a:ext cx="864399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улучшению социального положения пожилых людей;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проблемам пожилых людей (региональные комплексные программы)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9653"/>
            <a:ext cx="7095162" cy="629394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качеством социального обслуживания базируется: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5"/>
            <a:ext cx="392904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принципах: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приемлемости;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доступности;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справедливости;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законности;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Эффективности;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экономичности</a:t>
            </a:r>
          </a:p>
        </p:txBody>
      </p:sp>
      <p:pic>
        <p:nvPicPr>
          <p:cNvPr id="121858" name="Picture 2" descr="http://medc.spb.ru/sites/default/files/siverskiy_13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42984"/>
            <a:ext cx="3976662" cy="2982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3468248"/>
            <a:ext cx="432048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безопасных условий для пожилых людей;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-недопущение проявлений дискриминации по признаку пола и возраста;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солидарности поколений;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самостоятельности в пожилом возрасте через предоставление социальных услу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pic>
        <p:nvPicPr>
          <p:cNvPr id="121861" name="Picture 5" descr="http://gtn-pravda.ru/wp-content/uploads/2015/01/shkola-tretego-vozra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3929042" cy="2649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182" cy="86409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ведется социальная работа с пожилыми людьми за рубежом?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8715436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Германии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важную роль в социальном обслуживании престарелых и инвалидов играют добровольные объединения, в первую очередь, церковные благотворительные союзы и Немецкий Красный Крест. Большое распространение в стране получили центры дневного пребывания, различные клубы для пожилых. 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политика Великобритании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престарелых граждан и инвалидов ориентирована на создание полноценных условий для их проживания в домашних условиях. Сеть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развита недостаточно, поэтому основные вопросы решаются на дому. Есть в Британии и дома-интернаты, но они, как и в России, предназначены для старых людей, у которых нет родственников.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уже около тридцати лет, с 1982 года,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Швеции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действует закон «О социальном обеспечении лиц преклонного возраста».  В нем важную часть составляет статья, озаглавленная «Право на помощь».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E4393-15F9-49E8-8397-44474B14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315150" cy="87518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социальных мер в Республике Беларусь: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323E6-1988-4912-878B-838FFCEA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4061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Гериатрические кабинеты в поликлиниках;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Геронтологические и гериатрические центры, амбулаторные гериатрические отделения, </a:t>
            </a:r>
            <a:r>
              <a:rPr lang="ru-RU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социальные отделения ЛПУ;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Стационарозамещающие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(дневные стационары в ЛПУ, стационары на дому, койки дневного пребывания при стационарах);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социальной реабилитации инвалидов;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врача общей практики;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органов социальной защиты (центры социального обслуживания, отделения  скорой помощи, социальной помощи на дому, отделения дневного и временного пребывания, социальные жилые дома);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Службы, организуемые Обществом Красного Креста, Дома милосердия, Хосписы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17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3906" name="Picture 2" descr="http://www.dlrsportspartnership.ie/media/rokgallery/1/1affc74d-f1a0-43ee-fc12-1be1dc091020/fafc13ed-cac8-4725-ed84-e3f0ef2f2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714876" cy="2918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3908" name="Picture 4" descr="http://old.pvo74.ru/i/img/50/mea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3334">
            <a:off x="262851" y="437808"/>
            <a:ext cx="4346558" cy="2896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3910" name="Picture 6" descr="http://www.amencafe.ru/upload/medialibrary/9e0/9e0dde8d1aef359f1c389dff224a87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068960"/>
            <a:ext cx="4087898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7250" y="6187440"/>
            <a:ext cx="740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14290"/>
            <a:ext cx="3714776" cy="2768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00042"/>
            <a:ext cx="3208440" cy="22088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Старость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заключительный период человеческой жизни, условное начало которого связано с уходом человека от непосредственного участия в производительной жизни общества.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857232"/>
            <a:ext cx="3357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пожилым относятся люди в возрасте 60-74 лет,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старикам 75-90 лет,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долгожителям старше 90 лет.</a:t>
            </a:r>
          </a:p>
        </p:txBody>
      </p:sp>
      <p:pic>
        <p:nvPicPr>
          <p:cNvPr id="114690" name="Picture 2" descr="http://scienceburger.com/wp-content/uploads/2015/09/older_peopl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3212">
            <a:off x="2155504" y="3492791"/>
            <a:ext cx="4683894" cy="312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143248"/>
            <a:ext cx="8143900" cy="3571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143248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пожилыми людьми обычно считают людей, вышедших на пенсию. Однако - это мерило не может быть универсальным, так как пенсионный возраст в разных странах различен. Вместе с тем, женщины, как правило, уходят на пенсию раньше мужчин. Так, в нашей стране, они имеют право получать пенсию по старости с 58 лет, тогда как мужчины - с 63 лет</a:t>
            </a:r>
            <a:r>
              <a:rPr lang="ru-RU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Практика свидетельствует о том, что пожилые - это очень разные люди.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есть: здоровые и больные; проживающие в семьях и одинокие; довольные уходом на пенсию и жизнью и несчастные, отчаявшиеся в жизни; малоактивные домоседы и жизнерадостные, оптимистически настроенные люди, занимающиеся спортом, ведущие активный образ жизни.</a:t>
            </a:r>
            <a:endParaRPr lang="ru-RU" sz="2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666" name="Picture 2" descr="http://intisari-online.com/media/images/19336_kurang_terkena_sinar_matahari_meningkatkan_risiko_pik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2843">
            <a:off x="1014307" y="387458"/>
            <a:ext cx="2865670" cy="2630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3668" name="Picture 4" descr="http://chto-proishodit.ru/system/files/news/03.2015/pozhilye_lyudi_s_kompyute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7431">
            <a:off x="4758934" y="422429"/>
            <a:ext cx="299739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500042"/>
            <a:ext cx="4214842" cy="1785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наименее защищенных социальных групп, которая нуждается в поддержке и помощи общества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588" y="2500306"/>
            <a:ext cx="5072130" cy="24622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политика Республики Беларусь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пожилых людей направлена на обеспечение достойной жизни, защиту их прав и интересов, а также активное долголетие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denas-ekb.ru/wp-content/uploads/2013/04/4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0726">
            <a:off x="290444" y="2778590"/>
            <a:ext cx="3074578" cy="307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2144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ПРОИСХОДЯЩИЕ У ПОЖИЛОГО ЧЕЛОВЕКА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42984"/>
            <a:ext cx="3571900" cy="26432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214422"/>
            <a:ext cx="35719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14422"/>
            <a:ext cx="35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интеллектуальной сфере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появляются трудности в приобретении новых представлений и приспособлений к непредвиденным обстоятельствам.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396545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ПСИХОЛОГИЧЕСКОЙ сфере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отказ от адаптации к новым нормам, ценностям, манерам поведения может привести к конфликтам пожилого человека с окружающими, замыканию в своем мире.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071942"/>
            <a:ext cx="485778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071942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эмоциональной сфере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постепенное ослабление контролирующей и тормозной функции коры головного мозга влечет за собой проявление некоторых черт характера и темперамента, которые ранее маскировались. Так поведение становится более агрессивным, или напротив, появляется склонность к грусти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939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28"/>
            <a:ext cx="8358246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две характерные черты стиля жизни пожилых и престарелых людей: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500298" y="1357298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2071678"/>
            <a:ext cx="314327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Гипертрофированность событий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незначительные события или действия могут превращаться в значительные и продолжительные мероприятия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5357818" y="1357298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072066" y="2068288"/>
            <a:ext cx="33883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Своеобразное ощущение времени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жизненного ритма</a:t>
            </a:r>
          </a:p>
        </p:txBody>
      </p:sp>
      <p:pic>
        <p:nvPicPr>
          <p:cNvPr id="116738" name="Picture 2" descr="http://bashny.net/uploads/images/00/00/13/2015/09/04/51be648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6124"/>
            <a:ext cx="3857652" cy="2553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6740" name="Picture 4" descr="http://safecarehomesupport.ca/wp-content/uploads/2015/01/personal-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5963">
            <a:off x="428596" y="3571876"/>
            <a:ext cx="4028628" cy="2685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1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ПОЖИЛЫХ ЛЮДЕЙ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000109"/>
            <a:ext cx="4929222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100" dirty="0"/>
              <a:t>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здоровья, которое оценивается пожилыми как основная ценность и создает мотивацию по его поддержанию, сохранению, обереганию;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Материальная обеспеченность – в связи с не большим размером пенсии. Является основным стимулом, для того чтобы пенсионеры продолжали работать.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Проблема одиночества, которая возникает в связи с разрушением деловых связей, смерти близких людей и указывает на недостаточную адаптированность пожилых людей в обществе.</a:t>
            </a:r>
          </a:p>
        </p:txBody>
      </p:sp>
      <p:pic>
        <p:nvPicPr>
          <p:cNvPr id="115716" name="Picture 4" descr="http://kafamily.umi.ru/images/cms/data/sidelk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27845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32656"/>
            <a:ext cx="8247290" cy="953204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ситуации, создающих проблемы в жизни пожилого человека: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678" y="1285860"/>
            <a:ext cx="5321214" cy="4934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79942" y="1285860"/>
            <a:ext cx="53212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потребности в индивидуальной помощи.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различных заболеваний пожилого возраста: болезнь Альцгеймера, инсульт, психические заболевания и др.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 с психическими травмами прошлого: война и эвакуация, пережитые несчастные случаи.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связанные с местом проживания: например, одиночество пожилых людей в сельской местности.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проблемы пожилых людей: не высокий уровень пенсии, малообеспеченность.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взаимоотношений с родственниками, ухаживающими за пожилыми людьми, проблемы взаимоотношений поколений в семье.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812" name="Picture 4" descr="http://s-zabota.nethouse.ru/static/img/0000/0004/3367/43367266.5r6uz3th0o.W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14324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6632"/>
            <a:ext cx="645621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с пожилыми людьми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–улучшение качества их жизни,  поддержание их активности, обеспечение достойного старения,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знергетических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возможностей, способности к самообслуживанию, помощь в осознании ценности и приятии прожитой жизни. Предоставление социальной, медицинской и психологической поддержки.</a:t>
            </a:r>
          </a:p>
        </p:txBody>
      </p:sp>
      <p:pic>
        <p:nvPicPr>
          <p:cNvPr id="118788" name="Picture 4" descr="http://www.retrofm.hu/images/cikkek/7/5/6/129756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3771856" cy="28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8790" name="Picture 6" descr="http://newsprom.ru/i/n/882/214882/tn_214882_1253c0cb6d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6334">
            <a:off x="4329151" y="2734165"/>
            <a:ext cx="4410313" cy="3135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1064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ПРОИСХОДЯЩИЕ У ПОЖИЛОГО ЧЕЛОВЕКА </vt:lpstr>
      <vt:lpstr>Презентация PowerPoint</vt:lpstr>
      <vt:lpstr>ОСНОВНЫЕ ПРОБЛЕМЫ ПОЖИЛЫХ ЛЮДЕЙ </vt:lpstr>
      <vt:lpstr>Сложные ситуации, создающих проблемы в жизни пожилого человека:</vt:lpstr>
      <vt:lpstr>Презентация PowerPoint</vt:lpstr>
      <vt:lpstr>Функции социального работника </vt:lpstr>
      <vt:lpstr>Формы социального обслуживания</vt:lpstr>
      <vt:lpstr>Законодательная база</vt:lpstr>
      <vt:lpstr>Управление качеством социального обслуживания базируется:</vt:lpstr>
      <vt:lpstr> Как ведется социальная работа с пожилыми людьми за рубежом? </vt:lpstr>
      <vt:lpstr>Комплекс медико – социальных мер в Республике Беларусь: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Elizaveta</dc:creator>
  <cp:lastModifiedBy>Лариса Ивановна Лагунчик</cp:lastModifiedBy>
  <cp:revision>28</cp:revision>
  <dcterms:created xsi:type="dcterms:W3CDTF">2015-11-30T16:48:32Z</dcterms:created>
  <dcterms:modified xsi:type="dcterms:W3CDTF">2025-07-21T11:28:12Z</dcterms:modified>
</cp:coreProperties>
</file>