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71" r:id="rId2"/>
    <p:sldId id="257" r:id="rId3"/>
    <p:sldId id="266" r:id="rId4"/>
    <p:sldId id="268" r:id="rId5"/>
    <p:sldId id="269" r:id="rId6"/>
    <p:sldId id="258" r:id="rId7"/>
    <p:sldId id="259" r:id="rId8"/>
    <p:sldId id="260" r:id="rId9"/>
    <p:sldId id="261" r:id="rId10"/>
    <p:sldId id="262" r:id="rId11"/>
    <p:sldId id="256" r:id="rId12"/>
    <p:sldId id="263" r:id="rId13"/>
    <p:sldId id="264" r:id="rId14"/>
    <p:sldId id="267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1A45"/>
    <a:srgbClr val="855A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127" d="100"/>
          <a:sy n="127" d="100"/>
        </p:scale>
        <p:origin x="1170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011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780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1444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490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108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888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958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402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24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1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767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895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963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23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142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622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0BC8DA-F3D6-94A6-9860-54F793F0A2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692696"/>
            <a:ext cx="5200300" cy="5256584"/>
          </a:xfrm>
          <a:blipFill>
            <a:blip r:embed="rId2"/>
            <a:tile tx="0" ty="0" sx="100000" sy="100000" flip="none" algn="tl"/>
          </a:blipFill>
          <a:effectLst>
            <a:outerShdw blurRad="50800" dist="50800" dir="5400000" algn="ctr" rotWithShape="0">
              <a:srgbClr val="92D050"/>
            </a:outerShdw>
            <a:reflection blurRad="6350" stA="50000" endA="300" endPos="38500" dist="50800" dir="5400000" sy="-100000" algn="bl" rotWithShape="0"/>
          </a:effectLst>
        </p:spPr>
        <p:txBody>
          <a:bodyPr anchor="ctr" anchorCtr="1">
            <a:normAutofit/>
          </a:bodyPr>
          <a:lstStyle/>
          <a:p>
            <a:pPr algn="ctr"/>
            <a:r>
              <a:rPr lang="ru-RU" sz="2800" b="1" dirty="0">
                <a:solidFill>
                  <a:srgbClr val="855A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алкоголя не детское лицо</a:t>
            </a:r>
            <a:br>
              <a:rPr lang="ru-RU" sz="2800" b="1" dirty="0">
                <a:solidFill>
                  <a:srgbClr val="855A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855A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endParaRPr lang="ru-RU" sz="2800" b="1" dirty="0">
              <a:solidFill>
                <a:srgbClr val="855A2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F2371EA-12C5-4882-AB89-144CDEA5A8C6}"/>
              </a:ext>
            </a:extLst>
          </p:cNvPr>
          <p:cNvSpPr/>
          <p:nvPr/>
        </p:nvSpPr>
        <p:spPr>
          <a:xfrm>
            <a:off x="5868144" y="4525180"/>
            <a:ext cx="2508016" cy="216982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endParaRPr lang="ru-RU" sz="135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35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35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35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35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35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50" b="1" dirty="0">
                <a:solidFill>
                  <a:srgbClr val="8C1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презентацию</a:t>
            </a:r>
          </a:p>
          <a:p>
            <a:r>
              <a:rPr lang="ru-RU" sz="1350" b="1" dirty="0">
                <a:solidFill>
                  <a:srgbClr val="8C1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– </a:t>
            </a:r>
            <a:r>
              <a:rPr lang="ru-RU" sz="1350" b="1" dirty="0" err="1">
                <a:solidFill>
                  <a:srgbClr val="8C1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валеолог</a:t>
            </a:r>
            <a:r>
              <a:rPr lang="ru-RU" sz="1350" b="1" dirty="0">
                <a:solidFill>
                  <a:srgbClr val="8C1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350" b="1" dirty="0">
                <a:solidFill>
                  <a:srgbClr val="8C1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 «</a:t>
            </a:r>
            <a:r>
              <a:rPr lang="ru-RU" sz="1350" b="1" dirty="0" err="1">
                <a:solidFill>
                  <a:srgbClr val="8C1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Марьиногорская</a:t>
            </a:r>
            <a:r>
              <a:rPr lang="ru-RU" sz="1350" b="1" dirty="0">
                <a:solidFill>
                  <a:srgbClr val="8C1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ЦРБ»</a:t>
            </a:r>
          </a:p>
          <a:p>
            <a:r>
              <a:rPr lang="ru-RU" sz="1350" b="1" dirty="0">
                <a:solidFill>
                  <a:srgbClr val="8C1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Лариса Ивановна Лагунчик</a:t>
            </a:r>
          </a:p>
        </p:txBody>
      </p:sp>
      <p:pic>
        <p:nvPicPr>
          <p:cNvPr id="7170" name="Picture 2" descr="100 коротких цитат о детях со смыслом :: Инфониак">
            <a:extLst>
              <a:ext uri="{FF2B5EF4-FFF2-40B4-BE49-F238E27FC236}">
                <a16:creationId xmlns:a16="http://schemas.microsoft.com/office/drawing/2014/main" id="{D73CAF74-57BF-480C-9097-FFB275143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96752"/>
            <a:ext cx="2438920" cy="223224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scene3d>
            <a:camera prst="orthographicFront">
              <a:rot lat="0" lon="0" rev="20699999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6193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Настя\Desktop\595ab52b2b81ce67c76802bb30db8c5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144336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512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780928"/>
            <a:ext cx="7152456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152" y="3861048"/>
            <a:ext cx="6400800" cy="1752600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C:\Users\Настя\Desktop\дети и подрост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0891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727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52589"/>
            <a:ext cx="7221488" cy="11950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5" y="352589"/>
            <a:ext cx="8047081" cy="5884723"/>
          </a:xfrm>
        </p:spPr>
        <p:txBody>
          <a:bodyPr/>
          <a:lstStyle/>
          <a:p>
            <a:pPr marL="914400" lvl="2" indent="0">
              <a:buNone/>
            </a:pPr>
            <a:endParaRPr lang="ru-RU" dirty="0"/>
          </a:p>
        </p:txBody>
      </p:sp>
      <p:pic>
        <p:nvPicPr>
          <p:cNvPr id="8194" name="Picture 2" descr="C:\Users\Настя\Desktop\slide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2589"/>
            <a:ext cx="8352928" cy="627415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111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4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028384" cy="10801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028384" cy="429994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Настя\Desktop\6e8701cc-4b1d-477e-a636-fae1c869fa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136904" cy="5832648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5400000" scaled="0"/>
          </a:gradFill>
        </p:spPr>
      </p:pic>
    </p:spTree>
    <p:extLst>
      <p:ext uri="{BB962C8B-B14F-4D97-AF65-F5344CB8AC3E}">
        <p14:creationId xmlns:p14="http://schemas.microsoft.com/office/powerpoint/2010/main" val="626367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D50B62-FC4C-4E76-9052-CE095A411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5" y="661383"/>
            <a:ext cx="7920879" cy="1280890"/>
          </a:xfrm>
        </p:spPr>
        <p:txBody>
          <a:bodyPr/>
          <a:lstStyle/>
          <a:p>
            <a:endParaRPr lang="ru-RU"/>
          </a:p>
        </p:txBody>
      </p:sp>
      <p:pic>
        <p:nvPicPr>
          <p:cNvPr id="5126" name="Picture 6" descr="Подростковый алкоголизм и его профилактика - Официальный сайт городского  округа город Кумертау">
            <a:extLst>
              <a:ext uri="{FF2B5EF4-FFF2-40B4-BE49-F238E27FC236}">
                <a16:creationId xmlns:a16="http://schemas.microsoft.com/office/drawing/2014/main" id="{21CCA2B5-67CF-4E04-990B-BF5499961B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61383"/>
            <a:ext cx="4104456" cy="319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Алкоголь и его влияние на подростков!">
            <a:extLst>
              <a:ext uri="{FF2B5EF4-FFF2-40B4-BE49-F238E27FC236}">
                <a16:creationId xmlns:a16="http://schemas.microsoft.com/office/drawing/2014/main" id="{2413F02B-A3C3-497F-8796-074D23E69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61384"/>
            <a:ext cx="7920879" cy="533936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316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4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D54D93-2260-49AF-9DBC-2565C42DD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F8B05E-74F6-41D8-986E-5BAB982B7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Фон спасибо за внимание - фото и картинки abrakadabra.fun">
            <a:extLst>
              <a:ext uri="{FF2B5EF4-FFF2-40B4-BE49-F238E27FC236}">
                <a16:creationId xmlns:a16="http://schemas.microsoft.com/office/drawing/2014/main" id="{1E252577-40C9-471A-96CC-AE4148870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415" y="624302"/>
            <a:ext cx="6591985" cy="528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513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Настя\Desktop\алкоголиз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4110"/>
            <a:ext cx="7490792" cy="5287112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5400000" scaled="0"/>
          </a:gradFill>
        </p:spPr>
      </p:pic>
    </p:spTree>
    <p:extLst>
      <p:ext uri="{BB962C8B-B14F-4D97-AF65-F5344CB8AC3E}">
        <p14:creationId xmlns:p14="http://schemas.microsoft.com/office/powerpoint/2010/main" val="2647762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17B7D57-B761-4EBF-9267-68F5138E0456}"/>
              </a:ext>
            </a:extLst>
          </p:cNvPr>
          <p:cNvSpPr/>
          <p:nvPr/>
        </p:nvSpPr>
        <p:spPr>
          <a:xfrm>
            <a:off x="4139952" y="612845"/>
            <a:ext cx="44644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алкоголизм?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Алкоголизм – это хроническое заболевание, вызываемое систематическим употреблением спиртных напитков, характеризующееся патологическим влечением к ним, развитием психической и физической зависимости.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Доза спиртного в организме взрослого свыше </a:t>
            </a:r>
            <a:r>
              <a:rPr lang="ru-RU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4,5 промилле считается реальной угрозой для жизни, 0,3 промилле – алкогольное опьянение.</a:t>
            </a:r>
            <a:r>
              <a:rPr lang="ru-RU" dirty="0">
                <a:solidFill>
                  <a:srgbClr val="53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подростков эти цифры значительно ниже.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десятки тысяч людей гибнут от алкогольной передозировки, более 32 тысяч преступлений совершается в алкогольном опьянении, около 80 тысяч пьяных водителей задерживаются ГАИ, свыше 60% ДТП совершается по вине пьяных водителей.</a:t>
            </a:r>
            <a:endParaRPr lang="ru-RU" b="0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14-летний подросток устроил смертельное ДТП в Новочеркасске | 18.04.2021 |  Ростов-на-Дону - БезФормата">
            <a:extLst>
              <a:ext uri="{FF2B5EF4-FFF2-40B4-BE49-F238E27FC236}">
                <a16:creationId xmlns:a16="http://schemas.microsoft.com/office/drawing/2014/main" id="{88941EF0-4A01-4389-8D36-AB1E98C60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352839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ДТП с подростками в Октябрьском районе Челябинской области: фото с места  аварии">
            <a:extLst>
              <a:ext uri="{FF2B5EF4-FFF2-40B4-BE49-F238E27FC236}">
                <a16:creationId xmlns:a16="http://schemas.microsoft.com/office/drawing/2014/main" id="{3867445C-514D-47C9-BC2B-AA23A9CF3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3528392" cy="238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034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031">
            <a:extLst>
              <a:ext uri="{FF2B5EF4-FFF2-40B4-BE49-F238E27FC236}">
                <a16:creationId xmlns:a16="http://schemas.microsoft.com/office/drawing/2014/main" id="{92A076FF-E105-4405-86D5-50B8D8D3F2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6050" y="-2117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3" descr="032">
            <a:extLst>
              <a:ext uri="{FF2B5EF4-FFF2-40B4-BE49-F238E27FC236}">
                <a16:creationId xmlns:a16="http://schemas.microsoft.com/office/drawing/2014/main" id="{0E693F89-F709-4AB2-A5A8-F3DD85BA5B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6050" y="549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A6D3857-8655-4BBA-8A3B-E9AC372EB067}"/>
              </a:ext>
            </a:extLst>
          </p:cNvPr>
          <p:cNvSpPr/>
          <p:nvPr/>
        </p:nvSpPr>
        <p:spPr>
          <a:xfrm>
            <a:off x="4572000" y="751344"/>
            <a:ext cx="4032448" cy="35394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употребления алкоголя подростками</a:t>
            </a:r>
            <a:endParaRPr lang="ru-RU" sz="1400" b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rgbClr val="53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правило, подростки постепенно втягиваются в процесс приобщения к спиртному и проходят несколько стадий: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употребления в компании</a:t>
            </a:r>
            <a:r>
              <a:rPr lang="ru-RU" sz="1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«безобидных» и «безалкогольных» легких напитков (пиво разной крепости);</a:t>
            </a:r>
            <a:endParaRPr lang="ru-RU" sz="1400" dirty="0">
              <a:solidFill>
                <a:srgbClr val="53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постепенный переход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крепким напиткам</a:t>
            </a:r>
            <a:endParaRPr lang="ru-RU" sz="1400" dirty="0">
              <a:solidFill>
                <a:srgbClr val="53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частое употребление</a:t>
            </a:r>
            <a:r>
              <a:rPr lang="ru-RU" sz="1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алкоголя в больших дозах;</a:t>
            </a:r>
            <a:endParaRPr lang="ru-RU" sz="1400" dirty="0">
              <a:solidFill>
                <a:srgbClr val="53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855A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</a:t>
            </a:r>
            <a:r>
              <a:rPr lang="ru-RU" sz="1400" dirty="0">
                <a:solidFill>
                  <a:srgbClr val="53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выраженных соматических последствий употребления алкоголя;</a:t>
            </a:r>
            <a:endParaRPr lang="ru-RU" sz="1400" dirty="0">
              <a:solidFill>
                <a:srgbClr val="53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8C1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отрицание</a:t>
            </a:r>
            <a:r>
              <a:rPr lang="ru-RU" sz="1400" dirty="0">
                <a:solidFill>
                  <a:srgbClr val="53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наличия проблем, связанных с употреблением алкоголя;</a:t>
            </a:r>
            <a:endParaRPr lang="ru-RU" sz="1400" dirty="0">
              <a:solidFill>
                <a:srgbClr val="53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негативное отношение</a:t>
            </a:r>
            <a:r>
              <a:rPr lang="ru-RU" sz="1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предложению начать лечение.</a:t>
            </a:r>
            <a:endParaRPr lang="ru-RU" sz="1400" b="0" i="0" dirty="0">
              <a:solidFill>
                <a:srgbClr val="53525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8" name="Picture 10" descr="Алкоголь и подростки | Оренбургский областной центр общественного здоровья  и медицинской профилактики">
            <a:extLst>
              <a:ext uri="{FF2B5EF4-FFF2-40B4-BE49-F238E27FC236}">
                <a16:creationId xmlns:a16="http://schemas.microsoft.com/office/drawing/2014/main" id="{13234A45-1ED1-40AA-89F6-13187A9B6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1109"/>
            <a:ext cx="3816423" cy="353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Подростковый алкоголизм">
            <a:extLst>
              <a:ext uri="{FF2B5EF4-FFF2-40B4-BE49-F238E27FC236}">
                <a16:creationId xmlns:a16="http://schemas.microsoft.com/office/drawing/2014/main" id="{5BD90A7C-4D2E-4717-AD50-8EC29511C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65104"/>
            <a:ext cx="388843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Новости по теме «подростки»">
            <a:extLst>
              <a:ext uri="{FF2B5EF4-FFF2-40B4-BE49-F238E27FC236}">
                <a16:creationId xmlns:a16="http://schemas.microsoft.com/office/drawing/2014/main" id="{AAAC67FF-3706-429C-A5F5-A689381FC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92000"/>
            <a:ext cx="403244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233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F26C6CD-BBBC-4779-AF7A-A3A0A71F44F4}"/>
              </a:ext>
            </a:extLst>
          </p:cNvPr>
          <p:cNvSpPr/>
          <p:nvPr/>
        </p:nvSpPr>
        <p:spPr>
          <a:xfrm>
            <a:off x="4211960" y="1028343"/>
            <a:ext cx="4536504" cy="452431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outerShdw blurRad="50800" dist="50800" dir="5400000" algn="ctr" rotWithShape="0">
              <a:srgbClr val="FF0000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заболевания алкоголизмом</a:t>
            </a:r>
          </a:p>
          <a:p>
            <a:pPr algn="just"/>
            <a:r>
              <a:rPr lang="ru-RU" dirty="0">
                <a:solidFill>
                  <a:srgbClr val="53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 один потенциальный алкоголик, а тем более подросток, начавший пить, не согласится с тем, что он попал в зависимость от спиртного. </a:t>
            </a:r>
            <a:r>
              <a:rPr lang="ru-RU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об этом красноречиво свидетельствуют скрытые и открытые признаки</a:t>
            </a:r>
            <a:r>
              <a:rPr lang="ru-RU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b="1" dirty="0">
                <a:solidFill>
                  <a:srgbClr val="53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Это:</a:t>
            </a:r>
            <a:endParaRPr lang="ru-RU" dirty="0">
              <a:solidFill>
                <a:srgbClr val="53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53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непреодолимое 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принять алкоголь;</a:t>
            </a:r>
            <a:endParaRPr lang="ru-RU" dirty="0">
              <a:solidFill>
                <a:srgbClr val="53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53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потеря</a:t>
            </a:r>
            <a:r>
              <a:rPr lang="ru-RU" dirty="0">
                <a:solidFill>
                  <a:srgbClr val="53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над количеством выпитого;</a:t>
            </a:r>
            <a:endParaRPr lang="ru-RU" dirty="0">
              <a:solidFill>
                <a:srgbClr val="53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53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 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толерантности к алкоголю (употребление больших доз алкоголя);</a:t>
            </a:r>
            <a:endParaRPr lang="ru-RU" dirty="0">
              <a:solidFill>
                <a:srgbClr val="53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53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</a:t>
            </a:r>
            <a:r>
              <a:rPr lang="ru-RU" dirty="0">
                <a:solidFill>
                  <a:srgbClr val="53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 употребления алкоголя по сравнению с любыми другими видами деятельности и обязательствами.</a:t>
            </a:r>
            <a:endParaRPr lang="ru-RU" b="0" i="0" dirty="0">
              <a:solidFill>
                <a:srgbClr val="53525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Почему подростки употребляют алкоголь?">
            <a:extLst>
              <a:ext uri="{FF2B5EF4-FFF2-40B4-BE49-F238E27FC236}">
                <a16:creationId xmlns:a16="http://schemas.microsoft.com/office/drawing/2014/main" id="{3BB04D08-E4BA-404C-9B17-F4C9272F5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1"/>
            <a:ext cx="352839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Панкреатит молодеет: что разрушает поджелудочную с юности — 5  продуктов-убийц | GPVN.RU">
            <a:extLst>
              <a:ext uri="{FF2B5EF4-FFF2-40B4-BE49-F238E27FC236}">
                <a16:creationId xmlns:a16="http://schemas.microsoft.com/office/drawing/2014/main" id="{39B84D4B-A1BB-419D-BFF4-B7DDF0480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1088"/>
            <a:ext cx="352839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794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0000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952" y="457494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Подростковый алкоголизм. Рекомендации для родителей - online presentation">
            <a:extLst>
              <a:ext uri="{FF2B5EF4-FFF2-40B4-BE49-F238E27FC236}">
                <a16:creationId xmlns:a16="http://schemas.microsoft.com/office/drawing/2014/main" id="{30111FD4-A93B-4A69-8112-BBBC62E4D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52" y="457494"/>
            <a:ext cx="8229600" cy="594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602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0000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71055" y="1340768"/>
            <a:ext cx="7910945" cy="33795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1530" y="407546"/>
            <a:ext cx="8003650" cy="596572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Настя\Desktop\Подростки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30" y="404664"/>
            <a:ext cx="8120910" cy="604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933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848" y="188640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5122" name="Picture 2" descr="C:\Users\Настя\Desktop\наркозавиимос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208912" cy="615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971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4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19256" cy="57935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Настя\Desktop\алк 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49730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152</TotalTime>
  <Words>262</Words>
  <Application>Microsoft Office PowerPoint</Application>
  <PresentationFormat>Экран (4:3)</PresentationFormat>
  <Paragraphs>28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Times New Roman</vt:lpstr>
      <vt:lpstr>Wingdings 3</vt:lpstr>
      <vt:lpstr>Легкий дым</vt:lpstr>
      <vt:lpstr>У алкоголя не детское лицо работа с родителями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Лариса Ивановна Лагунчик</cp:lastModifiedBy>
  <cp:revision>5</cp:revision>
  <dcterms:created xsi:type="dcterms:W3CDTF">2024-04-12T21:04:17Z</dcterms:created>
  <dcterms:modified xsi:type="dcterms:W3CDTF">2025-07-25T10:54:35Z</dcterms:modified>
</cp:coreProperties>
</file>