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63" r:id="rId11"/>
    <p:sldId id="272" r:id="rId12"/>
    <p:sldId id="273" r:id="rId13"/>
    <p:sldId id="274" r:id="rId14"/>
    <p:sldId id="267" r:id="rId15"/>
    <p:sldId id="268" r:id="rId16"/>
    <p:sldId id="269" r:id="rId17"/>
    <p:sldId id="270" r:id="rId18"/>
    <p:sldId id="27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32D28A"/>
    <a:srgbClr val="2DBBAD"/>
    <a:srgbClr val="54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1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4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07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7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71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0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3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3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6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4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06D7-33B1-425A-8B9A-5FE3385E92FD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C250F-F8B7-4EBF-90F3-253969E5F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8DA-F3D6-94A6-9860-54F793F0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778" y="457198"/>
            <a:ext cx="6690336" cy="4474723"/>
          </a:xfrm>
          <a:blipFill>
            <a:blip r:embed="rId2"/>
            <a:tile tx="0" ty="0" sx="100000" sy="100000" flip="none" algn="tl"/>
          </a:blipFill>
          <a:effectLst>
            <a:outerShdw blurRad="50800" dist="50800" dir="5400000" algn="ctr" rotWithShape="0">
              <a:schemeClr val="accent3"/>
            </a:outerShdw>
          </a:effectLst>
        </p:spPr>
        <p:txBody>
          <a:bodyPr anchor="ctr" anchorCtr="1">
            <a:normAutofit fontScale="90000"/>
          </a:bodyPr>
          <a:lstStyle/>
          <a:p>
            <a:pPr algn="ctr"/>
            <a:br>
              <a:rPr lang="ru-RU" sz="3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ПЕДАГОГА </a:t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ПРОФЕССИОНАЛЬНАЯ ЦЕННОСТЬ И ЗАЛОГ   УСПЕШНОГО ОБРАЗОВАТЕЛЬНОГО ПРОЦЕССА</a:t>
            </a:r>
            <a:b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2371EA-12C5-4882-AB89-144CDEA5A8C6}"/>
              </a:ext>
            </a:extLst>
          </p:cNvPr>
          <p:cNvSpPr/>
          <p:nvPr/>
        </p:nvSpPr>
        <p:spPr>
          <a:xfrm>
            <a:off x="7461114" y="3159576"/>
            <a:ext cx="3344021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–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«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Марьиногорская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ЦРБ»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Ивановна Лагунчик</a:t>
            </a:r>
          </a:p>
        </p:txBody>
      </p:sp>
      <p:pic>
        <p:nvPicPr>
          <p:cNvPr id="9218" name="Picture 2" descr="Педагогический совет - Виртуальный методический кабинет">
            <a:extLst>
              <a:ext uri="{FF2B5EF4-FFF2-40B4-BE49-F238E27FC236}">
                <a16:creationId xmlns:a16="http://schemas.microsoft.com/office/drawing/2014/main" id="{396E9FFA-3E8F-4689-8CED-CB3FBCC9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7366104" y="397523"/>
            <a:ext cx="3384857" cy="24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с учителем">
            <a:extLst>
              <a:ext uri="{FF2B5EF4-FFF2-40B4-BE49-F238E27FC236}">
                <a16:creationId xmlns:a16="http://schemas.microsoft.com/office/drawing/2014/main" id="{826F506E-0873-7670-360E-875FD49C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16732" y="107005"/>
            <a:ext cx="4340189" cy="28599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4362E9A-388C-D2BC-1FCE-304FC18D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672" y="4679004"/>
            <a:ext cx="4108315" cy="1935804"/>
          </a:xfrm>
          <a:blipFill>
            <a:blip r:embed="rId3"/>
            <a:tile tx="0" ty="0" sx="100000" sy="100000" flip="none" algn="tl"/>
          </a:blipFill>
          <a:effectLst>
            <a:glow rad="419100">
              <a:srgbClr val="2DBBAD"/>
            </a:glow>
            <a:reflection stA="45000" endPos="0" dist="50800" dir="5400000" sy="-100000" algn="bl" rotWithShape="0"/>
          </a:effectLst>
        </p:spPr>
        <p:txBody>
          <a:bodyPr>
            <a:normAutofit fontScale="85000" lnSpcReduction="10000"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педагоги, берегите себя и придерживайтесь простых рекомендаций, которые помогут сохранить ваше здоровье и хорошее настроение.</a:t>
            </a:r>
            <a:endParaRPr lang="ru-RU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ru-RU" sz="2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ФОРМУЛА ЗДОРОВЬЯ» - Olginskoe.ru">
            <a:extLst>
              <a:ext uri="{FF2B5EF4-FFF2-40B4-BE49-F238E27FC236}">
                <a16:creationId xmlns:a16="http://schemas.microsoft.com/office/drawing/2014/main" id="{28E91224-92C1-4452-B2AC-5CCCB11F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35" y="2040321"/>
            <a:ext cx="4907619" cy="406864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5607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D61FD-CC60-6492-D19C-66CAB90AB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7CEBE6-17B6-13BB-C88F-A5856257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B0E80-D21F-2D92-2A8A-E06A75DD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8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E6CC6-2897-BFA9-9CFB-643E4D7F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DE296-CD80-5250-318C-FC7F9A95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787CD-7453-4E64-BC8B-8BB6F26E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150FA-34EA-5A32-04B2-6302F738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A9AA9B-0488-1E07-88B1-6BB1D654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а &quot;Спасибо за внимание&quot; для презентаций (140 фото) 🔥 BipBap.ru">
            <a:extLst>
              <a:ext uri="{FF2B5EF4-FFF2-40B4-BE49-F238E27FC236}">
                <a16:creationId xmlns:a16="http://schemas.microsoft.com/office/drawing/2014/main" id="{2813F11B-5CB8-4C1B-AC5F-D12B928E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" y="201478"/>
            <a:ext cx="8237482" cy="56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0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  Фото: Вадим Мелешко">
            <a:extLst>
              <a:ext uri="{FF2B5EF4-FFF2-40B4-BE49-F238E27FC236}">
                <a16:creationId xmlns:a16="http://schemas.microsoft.com/office/drawing/2014/main" id="{3A1C565B-F209-3EA6-E6F4-2D180E92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2940" b="-1"/>
          <a:stretch/>
        </p:blipFill>
        <p:spPr bwMode="auto">
          <a:xfrm rot="420000">
            <a:off x="8315657" y="263840"/>
            <a:ext cx="3529136" cy="3226186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D5479D2-17A2-9ACC-FDA1-38411E65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4" y="354842"/>
            <a:ext cx="4995080" cy="6359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современной школы должен обладать профессиональными и общими компетенциями, быть эрудированной и хорошо образованной личностью, быть интересным для окружающих, знать психологию и уметь находить подход к каждому ребёнку и родителю. Построение современного образовательного процесса предполагает изменение практически всей системы деятельности педагога, пересмотр его взглядов на структуру учебного, воспитательного процесса и общения с детьми и родителями. Этот процесс требует от педагога больших психологических и эмоционально -личностных затрат и становится огромным препятствием для личностного роста педагога, вызывая, зачастую, неуверенность в своей компетенции. Такие факторы не могут не оказывать отрицательное влияние на физическое самочувствие и здоровье. А это, как следствие, проявляется раздражительностью, нервозностью, усталостью и общим ухудшение здоровья.</a:t>
            </a:r>
          </a:p>
        </p:txBody>
      </p:sp>
      <p:sp>
        <p:nvSpPr>
          <p:cNvPr id="2" name="AutoShape 2" descr="Лариса Митина - Личностно-профессиональное развитие учителя: стратегии обложка книги">
            <a:extLst>
              <a:ext uri="{FF2B5EF4-FFF2-40B4-BE49-F238E27FC236}">
                <a16:creationId xmlns:a16="http://schemas.microsoft.com/office/drawing/2014/main" id="{3F251784-4DA0-4D45-BBAD-C0D50B998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ариса Митина - Личностно-профессиональное развитие учителя: стратегии обложка книги">
            <a:extLst>
              <a:ext uri="{FF2B5EF4-FFF2-40B4-BE49-F238E27FC236}">
                <a16:creationId xmlns:a16="http://schemas.microsoft.com/office/drawing/2014/main" id="{340AE276-2656-4D2D-977E-69F260883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5753" y="4333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Лариса Митина - Личностно-профессиональное развитие учителя: стратегии обложка книги">
            <a:extLst>
              <a:ext uri="{FF2B5EF4-FFF2-40B4-BE49-F238E27FC236}">
                <a16:creationId xmlns:a16="http://schemas.microsoft.com/office/drawing/2014/main" id="{3EA480FA-9B6A-4DE3-9332-98B7227E5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Автор: Митина Лариса Максимовна | новинки 2025 | книжный интернет-магазин  Лабиринт">
            <a:extLst>
              <a:ext uri="{FF2B5EF4-FFF2-40B4-BE49-F238E27FC236}">
                <a16:creationId xmlns:a16="http://schemas.microsoft.com/office/drawing/2014/main" id="{B070B492-2C41-40F1-8C1F-BFED47C9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197647" y="1995567"/>
            <a:ext cx="3571875" cy="44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83A1169E-44B1-4AFA-8109-0C4BE683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822293" y="4098783"/>
            <a:ext cx="3619464" cy="24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Человеческое лицо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7DEE2B12-FF82-00A7-460E-75615AB3F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1056"/>
          <a:stretch/>
        </p:blipFill>
        <p:spPr>
          <a:xfrm rot="-300000">
            <a:off x="473403" y="456587"/>
            <a:ext cx="4706277" cy="56517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CCF183-69DE-7308-2362-6001C0EA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50" y="384039"/>
            <a:ext cx="4939784" cy="2892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педагога - многогранная и деликатная проблема. Ведь здоровый педагог — это не только физический аспект, а, в большей степени, психологическое, эмоциональное и социальное благополучие.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здоровье педагога – комплексное физическое, психическое, духовное, социальное состояние педагога, обеспечивающее активное, продуктивное выполнение профессиональных функций, сопротивление негативным факторам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профессиональнообразовательной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среды. Оно служит основой качественной и эффективной работы современной школы. 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AutoShape 2" descr="Лариса Митина 📖 купить книги автора по выгодной цене «Читай-город»">
            <a:extLst>
              <a:ext uri="{FF2B5EF4-FFF2-40B4-BE49-F238E27FC236}">
                <a16:creationId xmlns:a16="http://schemas.microsoft.com/office/drawing/2014/main" id="{A5BA75F4-CFE7-44E4-B410-8D841C162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1A474A49-B40D-472F-A22D-ACFBD33C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8411084" y="3462687"/>
            <a:ext cx="3014607" cy="28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Вальдорфская методика обучения: основы и принципы вальдорфской педагогики,  цель, плюсы и минусы системы воспитания вальдорф">
            <a:extLst>
              <a:ext uri="{FF2B5EF4-FFF2-40B4-BE49-F238E27FC236}">
                <a16:creationId xmlns:a16="http://schemas.microsoft.com/office/drawing/2014/main" id="{96CEED6D-3E16-4D12-83D7-9911ACB2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4756708" y="3608442"/>
            <a:ext cx="3479644" cy="269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книг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084F927-A31A-3706-C302-D0B45E09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6" r="9170" b="-1"/>
          <a:stretch/>
        </p:blipFill>
        <p:spPr>
          <a:xfrm>
            <a:off x="166707" y="0"/>
            <a:ext cx="6086049" cy="682379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407E81B-23F6-44F5-757E-15F63CD4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487907"/>
            <a:ext cx="5497676" cy="5882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педагогической деятельности зависит не только от того, как учитель умеет контролировать свои действия, поступки, высказывания и эмоции, но и от состояния его физического, психического и социального благополучия.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это ключевая фигура учебно-воспитательного процесса, носитель знаний, образец поведения, здорового образа жизни и разумного отношения к здоровью.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9731F0-37EF-4E2A-9FC4-9FA1FE35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6307290" y="2617611"/>
            <a:ext cx="4608721" cy="368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A4D4D55-9FA5-4887-9E57-0289A2F2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">
            <a:off x="651710" y="4093346"/>
            <a:ext cx="3487880" cy="24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D7C1F7-98EE-4B27-B235-E52B87D96412}"/>
              </a:ext>
            </a:extLst>
          </p:cNvPr>
          <p:cNvSpPr/>
          <p:nvPr/>
        </p:nvSpPr>
        <p:spPr>
          <a:xfrm>
            <a:off x="5496732" y="339521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важнейших факторов, подтверждающих, что профессиональное здоровье учителя зависит от стабильности результатов его труда и это помогает сохранять высокий уровень его профессионализма.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сохранении и укреплении здоровья педагога стоит сейчас очень остро. Ведь только здоровый, во всех аспектах, педагог может успешно учить и воспитывать здоровое поколение.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«Проблему профессионального здоровья педагога по степени значимости следует рассматривать в контексте общей концепции охраны здоровья нации. От здоровья педагога в огромной степени зависит здоровье подрастающего поколения, будущее страны».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Лариса Максимовна Митина</a:t>
            </a:r>
          </a:p>
        </p:txBody>
      </p:sp>
      <p:pic>
        <p:nvPicPr>
          <p:cNvPr id="3076" name="Picture 4" descr="Юбилей — это момент перехода на новую ступень развития //Психологическая  газета">
            <a:extLst>
              <a:ext uri="{FF2B5EF4-FFF2-40B4-BE49-F238E27FC236}">
                <a16:creationId xmlns:a16="http://schemas.microsoft.com/office/drawing/2014/main" id="{97BCA45F-09A7-45BC-9656-DBD6585D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902751" y="3322938"/>
            <a:ext cx="3346763" cy="3044835"/>
          </a:xfrm>
          <a:prstGeom prst="rect">
            <a:avLst/>
          </a:prstGeom>
          <a:gradFill>
            <a:gsLst>
              <a:gs pos="0">
                <a:schemeClr val="accent1">
                  <a:alpha val="71000"/>
                  <a:lumMod val="78000"/>
                  <a:lumOff val="2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078" name="Picture 6" descr="Профессиональное здоровье педагога 2-е изд. Учебное пособие для вузов», Лариса  Максимовна Митина – скачать pdf на Литрес">
            <a:extLst>
              <a:ext uri="{FF2B5EF4-FFF2-40B4-BE49-F238E27FC236}">
                <a16:creationId xmlns:a16="http://schemas.microsoft.com/office/drawing/2014/main" id="{491B57D4-EAF6-45FB-A1AF-8B3AF5CC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7302570" y="3278785"/>
            <a:ext cx="4454664" cy="32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итина Л.М.. Книги онлайн">
            <a:extLst>
              <a:ext uri="{FF2B5EF4-FFF2-40B4-BE49-F238E27FC236}">
                <a16:creationId xmlns:a16="http://schemas.microsoft.com/office/drawing/2014/main" id="{7F42E764-7ADB-4188-A685-E75E7011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567585" y="388138"/>
            <a:ext cx="3284454" cy="54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7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1A35EB-49E0-4895-BA3C-23D0FE970CD6}"/>
              </a:ext>
            </a:extLst>
          </p:cNvPr>
          <p:cNvSpPr/>
          <p:nvPr/>
        </p:nvSpPr>
        <p:spPr>
          <a:xfrm>
            <a:off x="5067946" y="356460"/>
            <a:ext cx="5959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индивидуального здоровья с позиции педагогической деятельности.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благополучие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отсутствие каких-либо патологических изменений в организме, позволяющих человеку хорошо адаптироваться к изменяющимся условиям среды.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благополучие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психоэмоциональная устойчивость в стрессовых ситуациях.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Профессионально-личностные деформации и синдром профессионального выгорания - два наиболее значимые фактора неблагополучного психического здоровья, которые напрямую могут отразиться на качестве профессиональной деятельности педагога и здоровье обучающихся.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благополучие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умение человека достигать ощутимые, положительные результаты в окружающей его социальной сферы. Основами социального благополучия могут быть такие элементы, как уровень жизни, являющийся показателем материального обеспечения; качество жизни; установленное понятиями о состоянии здоровья, возможностью получения обязательной медицинской помощи и обеспечение социальной защищенности.</a:t>
            </a:r>
          </a:p>
        </p:txBody>
      </p:sp>
      <p:pic>
        <p:nvPicPr>
          <p:cNvPr id="3" name="Picture 2" descr="Тренинг «Психологическое благополучие педагога» | 14.03.2025 | Тамбов -  БезФормата">
            <a:extLst>
              <a:ext uri="{FF2B5EF4-FFF2-40B4-BE49-F238E27FC236}">
                <a16:creationId xmlns:a16="http://schemas.microsoft.com/office/drawing/2014/main" id="{AC3444F3-B6BA-4842-92FC-6E2E2D28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282103" y="356461"/>
            <a:ext cx="4416358" cy="58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4250668-6999-4444-91B5-9E437072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811841" y="4887210"/>
            <a:ext cx="3227131" cy="16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3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83DA2D-1914-4ABF-BC10-6464A8B37D82}"/>
              </a:ext>
            </a:extLst>
          </p:cNvPr>
          <p:cNvSpPr/>
          <p:nvPr/>
        </p:nvSpPr>
        <p:spPr>
          <a:xfrm>
            <a:off x="6796006" y="209228"/>
            <a:ext cx="4052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этап развития образования характеризуется переходом к инновационному развитию. При реализации данной инициативы безусловно возрастают нагрузки на учителя. Конечно, это приводит к нарастанию эмоционального напряжения, что, в свою очередь, приводит к эмоциональной изношенности; увеличению информационной и интеллектуальной нагрузки, потому что возникает необходимость постоянного повышения квалификации и развитии профессиональной компетентности.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учебного года, многие педагоги испытывают усталость, опустошенность, раздражительность, психологический дискомфорт, чувство нереализованных возможностей, что является характерными признаками ухудшения профессионального здоровья личности.</a:t>
            </a:r>
          </a:p>
        </p:txBody>
      </p:sp>
      <p:pic>
        <p:nvPicPr>
          <p:cNvPr id="3074" name="Picture 2" descr="Учитель, Свойство, Завод, И Обучение">
            <a:extLst>
              <a:ext uri="{FF2B5EF4-FFF2-40B4-BE49-F238E27FC236}">
                <a16:creationId xmlns:a16="http://schemas.microsoft.com/office/drawing/2014/main" id="{ABFE7AA6-870F-4271-A8E3-BB8AC58E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06" y="209228"/>
            <a:ext cx="3490085" cy="38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B1763DD5-CA10-4375-A4AA-612F776A8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95A5972-6C50-4C5D-95D7-16D370F4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3888135" y="1351058"/>
            <a:ext cx="2795288" cy="37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53188243-7F68-4B01-8294-119A8022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6101180" y="4014057"/>
            <a:ext cx="2813375" cy="26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ЕДАГОГИКА, ОБРАЗОВАНИЕ, ИННОВАЦИИ — Наука и Просвещение">
            <a:extLst>
              <a:ext uri="{FF2B5EF4-FFF2-40B4-BE49-F238E27FC236}">
                <a16:creationId xmlns:a16="http://schemas.microsoft.com/office/drawing/2014/main" id="{8A649540-3910-42BC-B124-CFFDF8DD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0000">
            <a:off x="2245716" y="3270153"/>
            <a:ext cx="2579756" cy="30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6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51BF29-11D8-44E6-B7EA-022A9E39E04C}"/>
              </a:ext>
            </a:extLst>
          </p:cNvPr>
          <p:cNvSpPr/>
          <p:nvPr/>
        </p:nvSpPr>
        <p:spPr>
          <a:xfrm>
            <a:off x="7043979" y="705172"/>
            <a:ext cx="42310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понятие многостороннее, много факторов оказывают влияние на его показатели, зависящие как от социального окружения и внешнего воздействия, так и непосредственно от самого педагога.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здоровья педагога зависит здоровье подрастающего поколения и успешность образовательного процесса.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является примером для своих обучающихся, и, безусловно, должен демонстрировать правильное отношение прежде всего к своему здоровью, ведь от этого зависит и жизненная энергия, и успешность профессиональной деятельности.</a:t>
            </a:r>
          </a:p>
        </p:txBody>
      </p:sp>
      <p:pic>
        <p:nvPicPr>
          <p:cNvPr id="4098" name="Picture 2" descr="Пилатес, Тизер, Фитнес, Основной">
            <a:extLst>
              <a:ext uri="{FF2B5EF4-FFF2-40B4-BE49-F238E27FC236}">
                <a16:creationId xmlns:a16="http://schemas.microsoft.com/office/drawing/2014/main" id="{18FC460E-A333-4E25-A0F2-945378D7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" y="159765"/>
            <a:ext cx="4640038" cy="47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еминар «Аспекты деятельности педагога-организатора: азбука разработки  сценариев массовых и досуговых мероприятий» ⋆">
            <a:extLst>
              <a:ext uri="{FF2B5EF4-FFF2-40B4-BE49-F238E27FC236}">
                <a16:creationId xmlns:a16="http://schemas.microsoft.com/office/drawing/2014/main" id="{E2CABDD1-9776-46FC-8787-CA7DE6D5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7454631" y="3705276"/>
            <a:ext cx="4453759" cy="297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6693F6C-13B8-40A8-9442-81A396970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Школа территория здоровья - Школа - территория здоровья Школа - территория - Государственное учреждение образования &quot;Кревская средняя школа&quot;">
            <a:extLst>
              <a:ext uri="{FF2B5EF4-FFF2-40B4-BE49-F238E27FC236}">
                <a16:creationId xmlns:a16="http://schemas.microsoft.com/office/drawing/2014/main" id="{2F5D367C-2E03-4713-B766-7973A682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2946954" y="3081624"/>
            <a:ext cx="4402135" cy="2981225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0635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3B79F8-2060-45FA-8054-E3512A992D73}"/>
              </a:ext>
            </a:extLst>
          </p:cNvPr>
          <p:cNvSpPr/>
          <p:nvPr/>
        </p:nvSpPr>
        <p:spPr>
          <a:xfrm>
            <a:off x="7896917" y="817122"/>
            <a:ext cx="41142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проблема актуальна для многих педагогов и педагогических коллективов. Найти пути решения данной проблемы – важная задача как для самих педагогов, так и для руководителя. Перегрузки в педагогической деятельности – привычное дело, но после избыточной работы надо полноценно восстановиться. Сохранению и восстановлению здоровья педагога, в значительной степени, способствует формирование положительного самовосприятия,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самоуважения, т.е. позитивной оценки себя как способного человека, достойного уважения. Доброжелательная обстановка, хорошие отношения между педагогами в коллективе и доброе отношение к обучающимся – вот важные условия хорошего здоровья. А хорошее здоровье педагога, его хорошее настроение – залог интересного, творческого и продуктивного образовательного процесса.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человеческих ресурсов системы образования, сохранение и укрепление профессионального здоровья педагога является приоритетным направлением образовательной политики нашей страны.</a:t>
            </a:r>
          </a:p>
        </p:txBody>
      </p:sp>
      <p:pic>
        <p:nvPicPr>
          <p:cNvPr id="5122" name="Picture 2" descr="Деловая Женщина, Учитель">
            <a:extLst>
              <a:ext uri="{FF2B5EF4-FFF2-40B4-BE49-F238E27FC236}">
                <a16:creationId xmlns:a16="http://schemas.microsoft.com/office/drawing/2014/main" id="{A01A4C04-7704-4A67-9C38-E46D7CB2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61015" y="343685"/>
            <a:ext cx="4643308" cy="27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частливые &quot;ячейки компании&quot;: какие опасности поджидают в новом коллективе  – Москва 24, 03.10.2018">
            <a:extLst>
              <a:ext uri="{FF2B5EF4-FFF2-40B4-BE49-F238E27FC236}">
                <a16:creationId xmlns:a16="http://schemas.microsoft.com/office/drawing/2014/main" id="{F8AEC09C-AA19-4E06-8742-4CF096C5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3957145" y="2593428"/>
            <a:ext cx="3744475" cy="38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В шуточной форме прошли «съемки» выпускного фильма «Осторожно, дети» в  детском саду № 7 г. Витебска «Цветик-семицветик»">
            <a:extLst>
              <a:ext uri="{FF2B5EF4-FFF2-40B4-BE49-F238E27FC236}">
                <a16:creationId xmlns:a16="http://schemas.microsoft.com/office/drawing/2014/main" id="{AE64174E-BF20-4C52-8E49-CE979CA31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455651" y="3144065"/>
            <a:ext cx="3530099" cy="31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ункциональная грамотность. ГУО &quot;Средняя школа №1 г. Светлогорска&quot;">
            <a:extLst>
              <a:ext uri="{FF2B5EF4-FFF2-40B4-BE49-F238E27FC236}">
                <a16:creationId xmlns:a16="http://schemas.microsoft.com/office/drawing/2014/main" id="{4553DB94-CC8D-4BBE-B09A-2E00B09A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4321359" y="178791"/>
            <a:ext cx="3428677" cy="26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63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806</Words>
  <Application>Microsoft Office PowerPoint</Application>
  <PresentationFormat>Широкоэкранный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Аспект</vt:lpstr>
      <vt:lpstr> ЗДОРОВЬЕ ПЕДАГОГА  КАК ПРОФЕССИОНАЛЬНАЯ ЦЕННОСТЬ И ЗАЛОГ   УСПЕШНОГО ОБРАЗОВАТЕЛЬНОГО ПРОЦЕССА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«Именно здоровье людей должно служить главной визитной карточкой преуспевающего общества». И.И.Брехман </dc:title>
  <dc:creator>Роман Олегович Нагибин</dc:creator>
  <cp:lastModifiedBy>Лариса Ивановна Лагунчик</cp:lastModifiedBy>
  <cp:revision>7</cp:revision>
  <dcterms:created xsi:type="dcterms:W3CDTF">2025-04-10T11:11:42Z</dcterms:created>
  <dcterms:modified xsi:type="dcterms:W3CDTF">2025-07-24T10:42:45Z</dcterms:modified>
</cp:coreProperties>
</file>