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63" r:id="rId4"/>
    <p:sldId id="264" r:id="rId5"/>
    <p:sldId id="258" r:id="rId6"/>
    <p:sldId id="259" r:id="rId7"/>
    <p:sldId id="260" r:id="rId8"/>
    <p:sldId id="261" r:id="rId9"/>
    <p:sldId id="265" r:id="rId10"/>
    <p:sldId id="26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FFFF"/>
    <a:srgbClr val="3366FF"/>
    <a:srgbClr val="6600CC"/>
    <a:srgbClr val="198B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96" y="5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C2CBC231-9E47-40C6-A979-27FEE06BA62A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CB66D470-AF86-4B40-A3BB-79D5CD6FE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852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BC231-9E47-40C6-A979-27FEE06BA62A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D470-AF86-4B40-A3BB-79D5CD6FE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693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BC231-9E47-40C6-A979-27FEE06BA62A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D470-AF86-4B40-A3BB-79D5CD6FE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2398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BC231-9E47-40C6-A979-27FEE06BA62A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D470-AF86-4B40-A3BB-79D5CD6FE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6346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BC231-9E47-40C6-A979-27FEE06BA62A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D470-AF86-4B40-A3BB-79D5CD6FE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448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BC231-9E47-40C6-A979-27FEE06BA62A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D470-AF86-4B40-A3BB-79D5CD6FE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4446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BC231-9E47-40C6-A979-27FEE06BA62A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D470-AF86-4B40-A3BB-79D5CD6FE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3138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BC231-9E47-40C6-A979-27FEE06BA62A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D470-AF86-4B40-A3BB-79D5CD6FE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5608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BC231-9E47-40C6-A979-27FEE06BA62A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D470-AF86-4B40-A3BB-79D5CD6FE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835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BC231-9E47-40C6-A979-27FEE06BA62A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D470-AF86-4B40-A3BB-79D5CD6FE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460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BC231-9E47-40C6-A979-27FEE06BA62A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D470-AF86-4B40-A3BB-79D5CD6FE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652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BC231-9E47-40C6-A979-27FEE06BA62A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D470-AF86-4B40-A3BB-79D5CD6FE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496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BC231-9E47-40C6-A979-27FEE06BA62A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D470-AF86-4B40-A3BB-79D5CD6FE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454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BC231-9E47-40C6-A979-27FEE06BA62A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D470-AF86-4B40-A3BB-79D5CD6FE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409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BC231-9E47-40C6-A979-27FEE06BA62A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D470-AF86-4B40-A3BB-79D5CD6FE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371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BC231-9E47-40C6-A979-27FEE06BA62A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D470-AF86-4B40-A3BB-79D5CD6FE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221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BC231-9E47-40C6-A979-27FEE06BA62A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D470-AF86-4B40-A3BB-79D5CD6FE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779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C2CBC231-9E47-40C6-A979-27FEE06BA62A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CB66D470-AF86-4B40-A3BB-79D5CD6FE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914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ru/photo/576219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C914C04-BCD5-4716-A048-D104C2AD932C}"/>
              </a:ext>
            </a:extLst>
          </p:cNvPr>
          <p:cNvSpPr/>
          <p:nvPr/>
        </p:nvSpPr>
        <p:spPr>
          <a:xfrm>
            <a:off x="1379621" y="481263"/>
            <a:ext cx="70038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особенности людей пожилого возраста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8A4827C-9A9D-4BBF-8D2B-023E45470CE2}"/>
              </a:ext>
            </a:extLst>
          </p:cNvPr>
          <p:cNvSpPr/>
          <p:nvPr/>
        </p:nvSpPr>
        <p:spPr>
          <a:xfrm>
            <a:off x="6192253" y="5542547"/>
            <a:ext cx="41709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n w="0"/>
                <a:solidFill>
                  <a:srgbClr val="0000C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Презентацию подготовила </a:t>
            </a:r>
            <a:r>
              <a:rPr lang="ru-RU" b="1" dirty="0" err="1">
                <a:ln w="0"/>
                <a:solidFill>
                  <a:srgbClr val="0000C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Л.И.Лагунчик</a:t>
            </a:r>
            <a:r>
              <a:rPr lang="ru-RU" b="1" dirty="0">
                <a:ln w="0"/>
                <a:solidFill>
                  <a:srgbClr val="0000C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инструктор - </a:t>
            </a:r>
            <a:r>
              <a:rPr lang="ru-RU" b="1" dirty="0" err="1">
                <a:ln w="0"/>
                <a:solidFill>
                  <a:srgbClr val="0000C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валеолог</a:t>
            </a:r>
            <a:r>
              <a:rPr lang="ru-RU" b="1" dirty="0">
                <a:ln w="0"/>
                <a:solidFill>
                  <a:srgbClr val="0000C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b="1" dirty="0">
                <a:ln w="0"/>
                <a:solidFill>
                  <a:srgbClr val="0000C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УЗ «</a:t>
            </a:r>
            <a:r>
              <a:rPr lang="ru-RU" b="1" dirty="0" err="1">
                <a:ln w="0"/>
                <a:solidFill>
                  <a:srgbClr val="0000C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Марьиногорская</a:t>
            </a:r>
            <a:r>
              <a:rPr lang="ru-RU" b="1" dirty="0">
                <a:ln w="0"/>
                <a:solidFill>
                  <a:srgbClr val="0000C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ЦРБ»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6A26D5C-71C8-49F5-A4C7-3B35B7034F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842" y="2050924"/>
            <a:ext cx="6472989" cy="3178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Физиологические особенности пожилого возраста">
            <a:extLst>
              <a:ext uri="{FF2B5EF4-FFF2-40B4-BE49-F238E27FC236}">
                <a16:creationId xmlns:a16="http://schemas.microsoft.com/office/drawing/2014/main" id="{39850697-9CEE-47F0-A7C3-305B69D7A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94" y="3294826"/>
            <a:ext cx="5248275" cy="344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72898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E77CB7D-4267-4204-B784-B914DCBD95A1}"/>
              </a:ext>
            </a:extLst>
          </p:cNvPr>
          <p:cNvSpPr txBox="1"/>
          <p:nvPr/>
        </p:nvSpPr>
        <p:spPr>
          <a:xfrm>
            <a:off x="173255" y="149193"/>
            <a:ext cx="134176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9988A22-0479-4643-8A4D-8AF724862D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46510" y="1718853"/>
            <a:ext cx="11107554" cy="498995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786278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E06F97C-FECC-4C13-BE75-EB2E90F9C32C}"/>
              </a:ext>
            </a:extLst>
          </p:cNvPr>
          <p:cNvSpPr/>
          <p:nvPr/>
        </p:nvSpPr>
        <p:spPr>
          <a:xfrm>
            <a:off x="125128" y="404261"/>
            <a:ext cx="103664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особенности пожилых людей включают замедление физиологических процессов, снижение гибкости психики и изменение социальной роли при выходе на пенсию. Старение — это комплексный процесс, который затрагивает тело, когнитивные функции и характер человека.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47D74C8-0CED-4886-AF35-BA346CA68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269" y="2073771"/>
            <a:ext cx="6611112" cy="3996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1794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EAA4C86-5DC5-4555-8010-5DF18EF8C53F}"/>
              </a:ext>
            </a:extLst>
          </p:cNvPr>
          <p:cNvSpPr/>
          <p:nvPr/>
        </p:nvSpPr>
        <p:spPr>
          <a:xfrm>
            <a:off x="219456" y="356616"/>
            <a:ext cx="769732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внешние признаки старения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кожи</a:t>
            </a:r>
            <a:r>
              <a:rPr lang="ru-RU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Кожа теряет эластичность, становится сухой, истончается и покрывается морщинами из-за снижения выработки коллагена и уменьшения подкожно-жирового слоя.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Поседение и поредение волос</a:t>
            </a:r>
            <a:r>
              <a:rPr lang="ru-RU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Происходит из-за снижения активности пигментных клеток (меланоцитов) и замедления регенерации волосяных луковиц.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осанки</a:t>
            </a:r>
            <a:r>
              <a:rPr lang="ru-RU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Из-за истончения межпозвоночных дисков и снижения плотности костей часто развивается возрастной кифоз (сутулость), а рост человека уменьшается на несколько сантиметров.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Трансформация контуров лица</a:t>
            </a:r>
            <a:r>
              <a:rPr lang="ru-RU" sz="24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Опущение мягких тканей (гравитационный птоз) и истончение костей черепа меняют овал лица, углубляя носогубные складки.</a:t>
            </a:r>
            <a:endParaRPr lang="ru-RU" sz="2400" b="0" u="none" strike="noStrike" dirty="0">
              <a:solidFill>
                <a:srgbClr val="6600C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Физиологические и психологические особенности старческого ...">
            <a:extLst>
              <a:ext uri="{FF2B5EF4-FFF2-40B4-BE49-F238E27FC236}">
                <a16:creationId xmlns:a16="http://schemas.microsoft.com/office/drawing/2014/main" id="{E0ADFF4D-F216-4F58-A966-5E35ECD60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462" y="1187117"/>
            <a:ext cx="4176081" cy="4892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3352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159AB8B-C602-466B-BAED-86DF62A13B87}"/>
              </a:ext>
            </a:extLst>
          </p:cNvPr>
          <p:cNvSpPr/>
          <p:nvPr/>
        </p:nvSpPr>
        <p:spPr>
          <a:xfrm>
            <a:off x="199162" y="141172"/>
            <a:ext cx="7137775" cy="4318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33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Скрытые внутренние процессы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33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Опорно-двигательный аппарат</a:t>
            </a:r>
            <a:r>
              <a:rPr lang="ru-RU" sz="2400" dirty="0">
                <a:solidFill>
                  <a:srgbClr val="33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Снижается мышечная масса (</a:t>
            </a:r>
            <a:r>
              <a:rPr lang="ru-RU" sz="2400" dirty="0" err="1">
                <a:solidFill>
                  <a:srgbClr val="33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саркопения</a:t>
            </a:r>
            <a:r>
              <a:rPr lang="ru-RU" sz="2400" dirty="0">
                <a:solidFill>
                  <a:srgbClr val="33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кости становятся более хрупкими, а суставы теряют гибкость.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33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Сердечно-сосудистая система</a:t>
            </a:r>
            <a:r>
              <a:rPr lang="ru-RU" sz="2400" dirty="0">
                <a:solidFill>
                  <a:srgbClr val="33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Стенки сосудов теряют эластичность и уплотняются, что часто приводит к повышению артериального давления.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33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скорости реакций</a:t>
            </a:r>
            <a:r>
              <a:rPr lang="ru-RU" sz="2400" dirty="0">
                <a:solidFill>
                  <a:srgbClr val="33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Движения пожилых людей становятся более медленными и плавными, ухудшается общая координация и точность мелкой моторики. </a:t>
            </a:r>
            <a:endParaRPr lang="ru-RU" sz="2400" b="0" u="none" strike="noStrike" dirty="0">
              <a:solidFill>
                <a:srgbClr val="3366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Психология пожилых людей">
            <a:extLst>
              <a:ext uri="{FF2B5EF4-FFF2-40B4-BE49-F238E27FC236}">
                <a16:creationId xmlns:a16="http://schemas.microsoft.com/office/drawing/2014/main" id="{0DA19A7A-474D-4C63-A45E-2EF52AE8B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747" y="1122948"/>
            <a:ext cx="4475748" cy="301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кой нормальный пульс у человека — норма ЧСС по возрасту">
            <a:extLst>
              <a:ext uri="{FF2B5EF4-FFF2-40B4-BE49-F238E27FC236}">
                <a16:creationId xmlns:a16="http://schemas.microsoft.com/office/drawing/2014/main" id="{FC4F2364-CB5A-44D5-B154-737700D25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919" y="3601451"/>
            <a:ext cx="4297221" cy="259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Пожилой человек, результатов — 2,4 миллиона: изображения, стоковые фотографии, картинки без лицензионных платежей | Shutterstock">
            <a:extLst>
              <a:ext uri="{FF2B5EF4-FFF2-40B4-BE49-F238E27FC236}">
                <a16:creationId xmlns:a16="http://schemas.microsoft.com/office/drawing/2014/main" id="{0BAE3E3C-89CE-4411-BE16-143A1F7275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96" r="7341" b="12171"/>
          <a:stretch/>
        </p:blipFill>
        <p:spPr bwMode="auto">
          <a:xfrm>
            <a:off x="1200553" y="4307306"/>
            <a:ext cx="3451658" cy="246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Причины и профилактика хронических заболеваний пожилого возраста">
            <a:extLst>
              <a:ext uri="{FF2B5EF4-FFF2-40B4-BE49-F238E27FC236}">
                <a16:creationId xmlns:a16="http://schemas.microsoft.com/office/drawing/2014/main" id="{019EBAB9-A372-41CA-A302-ACB7BF16DD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358" y="3842084"/>
            <a:ext cx="3665621" cy="259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8310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ADD7457-0AAA-465E-B9FB-7F3F2586B07E}"/>
              </a:ext>
            </a:extLst>
          </p:cNvPr>
          <p:cNvSpPr/>
          <p:nvPr/>
        </p:nvSpPr>
        <p:spPr>
          <a:xfrm>
            <a:off x="417096" y="802106"/>
            <a:ext cx="71066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Физиологические особенности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сенсорного восприятия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ухудшаются зрение и слух.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Замедление реакций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падает скорость движений и координация.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Ослабление иммунитета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снижается защита от инфекций и токсинов.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Хронические заболевания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накапливаются проблемы с суставами, сердцем и сосудами.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кожи и костей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кожа теряет эластичность, кости становятся хрупкими. </a:t>
            </a:r>
            <a:endParaRPr lang="ru-RU" sz="2400" b="0" u="none" strike="noStrike" dirty="0"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Кожа пожилых людей: ее особенности и основные заболевания">
            <a:extLst>
              <a:ext uri="{FF2B5EF4-FFF2-40B4-BE49-F238E27FC236}">
                <a16:creationId xmlns:a16="http://schemas.microsoft.com/office/drawing/2014/main" id="{DC485182-D1BE-45DD-A818-DB90073A5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327" y="1147011"/>
            <a:ext cx="4668252" cy="5045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9945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5409FF9-2E82-4B9F-97DC-C2ED4D4156CC}"/>
              </a:ext>
            </a:extLst>
          </p:cNvPr>
          <p:cNvSpPr/>
          <p:nvPr/>
        </p:nvSpPr>
        <p:spPr>
          <a:xfrm>
            <a:off x="224588" y="425116"/>
            <a:ext cx="635267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 и когнитивные изменения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Ухудшение памяти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ослабевает способность запоминать новую информацию.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Сужение внимания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становится трудно совмещать несколько дел одновременно.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гибкости психики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пожилым людям тяжело адаптироваться к переменам.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Фиксация на прошлом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воспоминания часто становятся важнее настоящего.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Эгоцентризм и обидчивость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ослабевает внутренний контроль над эмоциями</a:t>
            </a:r>
            <a:endParaRPr lang="ru-RU" sz="2400" b="0" u="none" strike="noStrike" dirty="0">
              <a:solidFill>
                <a:srgbClr val="7030A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Физиологические и психологические особенности старческого возраста | Блог дома престарелых Life-House">
            <a:extLst>
              <a:ext uri="{FF2B5EF4-FFF2-40B4-BE49-F238E27FC236}">
                <a16:creationId xmlns:a16="http://schemas.microsoft.com/office/drawing/2014/main" id="{42C082D3-4862-4E90-B531-15C8F417E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266" y="1147011"/>
            <a:ext cx="5246146" cy="512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733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777911D-DCFE-4F56-8274-8521F3CAB10C}"/>
              </a:ext>
            </a:extLst>
          </p:cNvPr>
          <p:cNvSpPr/>
          <p:nvPr/>
        </p:nvSpPr>
        <p:spPr>
          <a:xfrm>
            <a:off x="770021" y="657727"/>
            <a:ext cx="613610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Социально-поведенческие маркеры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Потеря прежнего статуса</a:t>
            </a:r>
            <a:r>
              <a:rPr lang="ru-RU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выход на пенсию часто вызывает чувство ненужности.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общения</a:t>
            </a:r>
            <a:r>
              <a:rPr lang="ru-RU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сужается круг друзей, возрастает страх одиночества.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Повышенная бережливость</a:t>
            </a:r>
            <a:r>
              <a:rPr lang="ru-RU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появляется осторожность в тратах и запасливость.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Фокус на здоровье</a:t>
            </a:r>
            <a:r>
              <a:rPr lang="ru-RU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разговоры и мысли часто концентрируются на самочувствии. </a:t>
            </a:r>
            <a:endParaRPr lang="ru-RU" sz="2400" b="0" u="none" strike="noStrike" dirty="0">
              <a:solidFill>
                <a:srgbClr val="0000C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30" name="Picture 10" descr="Пожилые люди счастье, результатов — 656 тысяч: изображения, стоковые фотографии, картинки без лицензионных платежей | Shutterstock">
            <a:extLst>
              <a:ext uri="{FF2B5EF4-FFF2-40B4-BE49-F238E27FC236}">
                <a16:creationId xmlns:a16="http://schemas.microsoft.com/office/drawing/2014/main" id="{60B3F32A-F4AA-42AC-87B2-96DCD1EF0C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80"/>
          <a:stretch/>
        </p:blipFill>
        <p:spPr bwMode="auto">
          <a:xfrm>
            <a:off x="6810125" y="137773"/>
            <a:ext cx="3705225" cy="235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Лечение опорно-двигательного аппарата пожилых людей в пансионатах для пожилых, престарелых и инвалидов SM-Pension +7 (495) 181-07-93">
            <a:extLst>
              <a:ext uri="{FF2B5EF4-FFF2-40B4-BE49-F238E27FC236}">
                <a16:creationId xmlns:a16="http://schemas.microsoft.com/office/drawing/2014/main" id="{1C1625DB-464B-4024-B137-D9C9ECC7D8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0630" y="3135086"/>
            <a:ext cx="2588020" cy="2906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Старческая астения симптомы, профилактика | Близкие Люди">
            <a:extLst>
              <a:ext uri="{FF2B5EF4-FFF2-40B4-BE49-F238E27FC236}">
                <a16:creationId xmlns:a16="http://schemas.microsoft.com/office/drawing/2014/main" id="{A5304619-1BE2-43FF-B9AB-C4E28D1FB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383" y="2365887"/>
            <a:ext cx="2588020" cy="246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Препараты кальция: какой лучше выбрать при остеопорозе и не только | Кальцемин®">
            <a:extLst>
              <a:ext uri="{FF2B5EF4-FFF2-40B4-BE49-F238E27FC236}">
                <a16:creationId xmlns:a16="http://schemas.microsoft.com/office/drawing/2014/main" id="{1859CDE2-A15C-4304-9B6D-C9275B4F8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957" y="4120443"/>
            <a:ext cx="3848985" cy="2541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3371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CEE3339-D177-44BA-9F01-E5A630032117}"/>
              </a:ext>
            </a:extLst>
          </p:cNvPr>
          <p:cNvSpPr/>
          <p:nvPr/>
        </p:nvSpPr>
        <p:spPr>
          <a:xfrm>
            <a:off x="176464" y="232611"/>
            <a:ext cx="795688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400" dirty="0">
                <a:solidFill>
                  <a:srgbClr val="4E5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Ухудшение здоровья и зависимость от других людей, могут «загнать в угол» пожилого человека. Он может начать чувствовать себя лишним, обузой. Ваша задача, общаясь с таким человеком спокойно и уверенно, попытаться повысить его самооценку, не допускать ситуаций, приближающих его к стрессу. Не напоминайте ему о его старости. Вместо этого похвалите его за то, что у него получается: улыбаться («Как Вы хорошо держитесь!»), ходить на прогулки («Как здорово, что ты заботишься о своем здоровье!») и т.п.</a:t>
            </a:r>
          </a:p>
          <a:p>
            <a:pPr algn="just" fontAlgn="base"/>
            <a:r>
              <a:rPr lang="ru-RU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Поддерживайте в нем самостоятельность. Не лишайте пожилого человека возможности чувствовать себя способным сделать что-то полезное, даже если это будет что-то совсем неважное. Внося свою малую лепту в общий быт, он сохраняет свое самоуважение и чувствует себя полноценным членом семьи.</a:t>
            </a:r>
            <a:endParaRPr lang="ru-RU" sz="2400" b="0" i="0" dirty="0">
              <a:solidFill>
                <a:srgbClr val="0000C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Более 3 359 900 работ на тему «пожилые люди»: стоковые фото, картинки и изображения royalty-free - iStock">
            <a:extLst>
              <a:ext uri="{FF2B5EF4-FFF2-40B4-BE49-F238E27FC236}">
                <a16:creationId xmlns:a16="http://schemas.microsoft.com/office/drawing/2014/main" id="{5CFB2962-413D-459A-91BD-30E0E2E56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810" y="820403"/>
            <a:ext cx="3826041" cy="2488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Качество жизни пожилых людей - Активное долголетие - УЗ &quot;38-я городская клиническая поликлиника&quot;">
            <a:extLst>
              <a:ext uri="{FF2B5EF4-FFF2-40B4-BE49-F238E27FC236}">
                <a16:creationId xmlns:a16="http://schemas.microsoft.com/office/drawing/2014/main" id="{741247B6-2DBE-46B4-BF45-857018CE6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3349" y="3308684"/>
            <a:ext cx="3416968" cy="262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524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Здоровье пожилых людей — Доступная среда — ГБУЗ Городская поликлиника 25 г.  Краснодара МЗ КК">
            <a:extLst>
              <a:ext uri="{FF2B5EF4-FFF2-40B4-BE49-F238E27FC236}">
                <a16:creationId xmlns:a16="http://schemas.microsoft.com/office/drawing/2014/main" id="{E44FBB57-FDB2-4A7C-BBB9-C12299BD6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37" y="216568"/>
            <a:ext cx="10371221" cy="6376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16881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Совет директоров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Совет директоров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вет директоров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513</TotalTime>
  <Words>516</Words>
  <Application>Microsoft Office PowerPoint</Application>
  <PresentationFormat>Широкоэкранный</PresentationFormat>
  <Paragraphs>33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Times New Roman</vt:lpstr>
      <vt:lpstr>Wingdings 3</vt:lpstr>
      <vt:lpstr>Совет директоров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 Ивановна Лагунчик</dc:creator>
  <cp:lastModifiedBy>Лариса Ивановна Лагунчик</cp:lastModifiedBy>
  <cp:revision>3</cp:revision>
  <dcterms:created xsi:type="dcterms:W3CDTF">2026-07-20T07:02:32Z</dcterms:created>
  <dcterms:modified xsi:type="dcterms:W3CDTF">2026-07-21T08:16:06Z</dcterms:modified>
</cp:coreProperties>
</file>