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Лариса Ивановна Лагунчик" initials="ЛИЛ" lastIdx="5" clrIdx="0">
    <p:extLst>
      <p:ext uri="{19B8F6BF-5375-455C-9EA6-DF929625EA0E}">
        <p15:presenceInfo xmlns:p15="http://schemas.microsoft.com/office/powerpoint/2012/main" userId="Лариса Ивановна Лагунчик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979" autoAdjust="0"/>
  </p:normalViewPr>
  <p:slideViewPr>
    <p:cSldViewPr snapToGrid="0">
      <p:cViewPr varScale="1">
        <p:scale>
          <a:sx n="117" d="100"/>
          <a:sy n="117" d="100"/>
        </p:scale>
        <p:origin x="31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44CA26-F09F-4D7A-B4CE-A83FB6223DF4}" type="datetimeFigureOut">
              <a:rPr lang="ru-RU" smtClean="0"/>
              <a:t>27.07.2026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FE0133-DA1F-4CCF-AB9B-1D92C9BA14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3306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FE0133-DA1F-4CCF-AB9B-1D92C9BA14D4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39686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B2710F-5FAA-4C88-BE0B-9AFD6A2CF6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ADFF5DB-A09F-4213-A131-D8FF362508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605DCD4-8EAA-4B49-9D78-45C5712724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A54E6-A566-4100-93E2-E7BF609716A4}" type="datetimeFigureOut">
              <a:rPr lang="ru-RU" smtClean="0"/>
              <a:t>27.07.2026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2094511-E302-4E4B-961F-009EAFE2B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C2F18F1-F967-43C4-BDE7-3358AE7B86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D6A48-40C5-40B9-A1B2-0FFA2EEBEF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79091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5630ED-04A5-4FDB-9A75-56F7A07E27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22AA799-15AE-4517-B374-084145F8B4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F6D391A-FD88-4196-919C-8AE94D0F28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A54E6-A566-4100-93E2-E7BF609716A4}" type="datetimeFigureOut">
              <a:rPr lang="ru-RU" smtClean="0"/>
              <a:t>27.07.2026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F4F372-2DAD-48B9-A5C4-6DC9BA0DD8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1C51731-65E9-4F7F-BB39-44E250062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D6A48-40C5-40B9-A1B2-0FFA2EEBEF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7527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9D213B4-258B-4F68-AA93-C965866305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69FD04E-1AA8-4017-9D95-89AC491E78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D852E17-52C2-4462-98CD-472FDDFB44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A54E6-A566-4100-93E2-E7BF609716A4}" type="datetimeFigureOut">
              <a:rPr lang="ru-RU" smtClean="0"/>
              <a:t>27.07.2026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7D5B7C3-B1F7-4D21-9D0D-C4E4B04FAB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78D2DF1-1B50-4B53-B310-128BCEC587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D6A48-40C5-40B9-A1B2-0FFA2EEBEF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98362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98E17C-41AB-4DB7-8922-456481C3DB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B334643-2FED-47BF-9949-79B2ADDCED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60860E2-4331-4B2E-B0DF-32AA4A644F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A54E6-A566-4100-93E2-E7BF609716A4}" type="datetimeFigureOut">
              <a:rPr lang="ru-RU" smtClean="0"/>
              <a:t>27.07.2026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5061A97-294B-4291-8FF6-3AED3D1299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0F69B0D-22CD-406E-986A-0D3E4EBF1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D6A48-40C5-40B9-A1B2-0FFA2EEBEF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0037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65551D-7C1A-4C99-A315-345F3A8BF5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59349C7-30ED-4012-8A44-599DC8B05B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D4392B0-8800-41DF-9AF1-D75F60F4A3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A54E6-A566-4100-93E2-E7BF609716A4}" type="datetimeFigureOut">
              <a:rPr lang="ru-RU" smtClean="0"/>
              <a:t>27.07.2026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67A8293-8E11-4864-A65F-EFBDBDF40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4F1E9E4-00DA-4273-8901-3EAD79E8F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D6A48-40C5-40B9-A1B2-0FFA2EEBEF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71963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CA181C-7EF1-4D3C-9F85-D292BBD56C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BFBC4E0-9F51-4285-AD7D-4741E0E64D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7B7C69F-93A9-4142-835E-6D1CF0E82E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F081B27-0CD1-4467-BA4F-7ABE0F094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A54E6-A566-4100-93E2-E7BF609716A4}" type="datetimeFigureOut">
              <a:rPr lang="ru-RU" smtClean="0"/>
              <a:t>27.07.2026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8B6FFEB-6C85-42CC-A6F0-60644B745D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BABDCD3-CAC1-4DA4-B05A-722C366400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D6A48-40C5-40B9-A1B2-0FFA2EEBEF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14928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6AFA49-BBB8-488C-B89D-34D754F7E5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DE0633B-AE1B-49E5-A592-ADDB845981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4AED2D1-60D5-40F5-A759-6E2A95C578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A60F8B3-8171-48D1-99C8-3341F94E9E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DE94952-64F7-4C19-A325-93DEAF4AA2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07B4E20-5115-4034-9402-686584BE1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A54E6-A566-4100-93E2-E7BF609716A4}" type="datetimeFigureOut">
              <a:rPr lang="ru-RU" smtClean="0"/>
              <a:t>27.07.2026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AFB9D66-C4C4-42FC-A086-CD241F3FEA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5F0FE24-B624-47B8-AF3A-5995B2BB7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D6A48-40C5-40B9-A1B2-0FFA2EEBEF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48180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F05478-9896-48E7-A74A-91992F903F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151F44F-E2C6-4D4B-9DF9-884513055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A54E6-A566-4100-93E2-E7BF609716A4}" type="datetimeFigureOut">
              <a:rPr lang="ru-RU" smtClean="0"/>
              <a:t>27.07.2026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C61AB96-D338-401D-B61C-9C5F24CE0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4987F0E-F4BD-453E-B821-316D03DF70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D6A48-40C5-40B9-A1B2-0FFA2EEBEF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15915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8860E6B-8235-4DCC-A61F-C81F1B15D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A54E6-A566-4100-93E2-E7BF609716A4}" type="datetimeFigureOut">
              <a:rPr lang="ru-RU" smtClean="0"/>
              <a:t>27.07.2026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5154171-AA52-41A6-8C49-5F41D4767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4CFBBF5-9CC7-47A5-AC8C-466ACC401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D6A48-40C5-40B9-A1B2-0FFA2EEBEF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3990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3C65FA-6B61-4C6E-BA4B-37DF4AB4C9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E20BCC5-77DB-4078-A045-00214E5F1D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3773042-4BC1-41E0-B17E-35B1BB92F2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C224BAB-B085-4637-B484-3A9C55C40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A54E6-A566-4100-93E2-E7BF609716A4}" type="datetimeFigureOut">
              <a:rPr lang="ru-RU" smtClean="0"/>
              <a:t>27.07.2026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9518827-F564-4A25-9DC8-0BE71EC2A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B20021C-B841-4597-B414-EF12B50739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D6A48-40C5-40B9-A1B2-0FFA2EEBEF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54686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A52695-7C01-47DB-986D-A16E51F54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34C3EA4-7298-475E-8E86-44D3E130FE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7624D90-AAED-4B00-A292-9D035A5F31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B0D867C-7F1E-4156-96C1-12A15F2CC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A54E6-A566-4100-93E2-E7BF609716A4}" type="datetimeFigureOut">
              <a:rPr lang="ru-RU" smtClean="0"/>
              <a:t>27.07.2026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B2101CC-C137-4C56-B8FA-6FBEB13756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97ECDB7-8B11-45EC-96E8-328A6B4300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D6A48-40C5-40B9-A1B2-0FFA2EEBEF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5425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0A32C5-E604-4F12-89AD-BA83D4CADA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D084542-7B5F-45EB-9BF5-EC453A2594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A081A6-72F8-4331-A36B-0F03073FD7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A54E6-A566-4100-93E2-E7BF609716A4}" type="datetimeFigureOut">
              <a:rPr lang="ru-RU" smtClean="0"/>
              <a:t>27.07.2026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A703B85-76BC-461F-BF16-E6CEF97A03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FD1E2FA-7550-4C93-B470-B1CA3FCC3A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5D6A48-40C5-40B9-A1B2-0FFA2EEBEF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1163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096028-B161-4C1F-8C3C-0F1DF0E077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86038" y="308009"/>
            <a:ext cx="9281962" cy="1761424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d Script" panose="02000000000000000000" pitchFamily="2" charset="0"/>
              </a:rPr>
              <a:t>Здоровье женщины- формула успеха на работе и дома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1B63F6B-113B-4194-82C3-AF632CC647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81624" y="5216889"/>
            <a:ext cx="7170821" cy="1656000"/>
          </a:xfrm>
          <a:effectLst>
            <a:glow rad="139700">
              <a:srgbClr val="0070C0">
                <a:alpha val="40000"/>
              </a:srgbClr>
            </a:glow>
          </a:effectLst>
        </p:spPr>
        <p:txBody>
          <a:bodyPr>
            <a:normAutofit fontScale="32500" lnSpcReduction="20000"/>
          </a:bodyPr>
          <a:lstStyle/>
          <a:p>
            <a:pPr lvl="8" algn="just"/>
            <a:r>
              <a:rPr lang="ru-RU" sz="2400" u="sng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</a:p>
          <a:p>
            <a:pPr lvl="8" algn="just"/>
            <a:r>
              <a:rPr lang="ru-RU" sz="60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6000" u="sng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Презентацию подготовила </a:t>
            </a:r>
          </a:p>
          <a:p>
            <a:pPr marL="4000500" lvl="8" indent="-342900" algn="just">
              <a:buFont typeface="Wingdings" panose="05000000000000000000" pitchFamily="2" charset="2"/>
              <a:buChar char="v"/>
            </a:pPr>
            <a:r>
              <a:rPr lang="ru-RU" sz="6000" u="sng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инструктор – </a:t>
            </a:r>
            <a:r>
              <a:rPr lang="ru-RU" sz="6000" u="sng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валеолог</a:t>
            </a:r>
            <a:r>
              <a:rPr lang="ru-RU" sz="6000" u="sng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4000500" lvl="8" indent="-342900" algn="just">
              <a:buFont typeface="Wingdings" panose="05000000000000000000" pitchFamily="2" charset="2"/>
              <a:buChar char="v"/>
            </a:pPr>
            <a:r>
              <a:rPr lang="ru-RU" sz="6000" u="sng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медиатор</a:t>
            </a:r>
          </a:p>
          <a:p>
            <a:pPr marL="4000500" lvl="8" indent="-342900" algn="just">
              <a:buFont typeface="Wingdings" panose="05000000000000000000" pitchFamily="2" charset="2"/>
              <a:buChar char="v"/>
            </a:pPr>
            <a:r>
              <a:rPr lang="ru-RU" sz="6000" u="sng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социальный реабилитолог-      </a:t>
            </a:r>
          </a:p>
          <a:p>
            <a:r>
              <a:rPr lang="ru-RU" dirty="0"/>
              <a:t>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r>
              <a:rPr lang="ru-RU" sz="5200" u="sng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Л. </a:t>
            </a:r>
            <a:r>
              <a:rPr lang="ru-RU" sz="5200" u="sng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И.Лагунчик</a:t>
            </a:r>
            <a:endParaRPr lang="ru-RU" sz="5200" u="sng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3BFB1FF-E6A8-435F-96B2-CFB74EF6E29F}"/>
              </a:ext>
            </a:extLst>
          </p:cNvPr>
          <p:cNvSpPr/>
          <p:nvPr/>
        </p:nvSpPr>
        <p:spPr>
          <a:xfrm>
            <a:off x="336884" y="2444817"/>
            <a:ext cx="583291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i="0" dirty="0">
                <a:solidFill>
                  <a:schemeClr val="accent1"/>
                </a:solidFill>
                <a:effectLst/>
                <a:latin typeface="Segoe Script" panose="030B0504020000000003" pitchFamily="66" charset="0"/>
              </a:rPr>
              <a:t>Социальная реализация и личный имидж. Хорошее самочувствие, сияющая кожа, здоровые волосы и ногти являются не только показателями здоровья, но и важными элементами позитивного имиджа. Уверенность в себе напрямую связана с тем, насколько женщина довольна своим внешним и внутренним состоянием.</a:t>
            </a:r>
          </a:p>
        </p:txBody>
      </p:sp>
      <p:pic>
        <p:nvPicPr>
          <p:cNvPr id="1026" name="Picture 2" descr="Карьера или семья: выбор современной женщины - Леди - Стиль на Joinfo.com">
            <a:extLst>
              <a:ext uri="{FF2B5EF4-FFF2-40B4-BE49-F238E27FC236}">
                <a16:creationId xmlns:a16="http://schemas.microsoft.com/office/drawing/2014/main" id="{EEAA5514-88BF-46FA-93BE-FEAF814C99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2568" y="2117071"/>
            <a:ext cx="5317957" cy="3144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7395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8EEA7E0-C21A-4A3A-A78D-29476C07BD3D}"/>
              </a:ext>
            </a:extLst>
          </p:cNvPr>
          <p:cNvSpPr/>
          <p:nvPr/>
        </p:nvSpPr>
        <p:spPr>
          <a:xfrm>
            <a:off x="192505" y="96253"/>
            <a:ext cx="7514581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0" u="sng" dirty="0">
                <a:solidFill>
                  <a:srgbClr val="0350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rPr>
              <a:t>Рефлексия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b="1" i="0" u="sng" dirty="0">
                <a:solidFill>
                  <a:srgbClr val="0350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rPr>
              <a:t>Женское здоровье является фундаментом</a:t>
            </a:r>
            <a:r>
              <a:rPr lang="ru-RU" b="0" i="0" dirty="0">
                <a:solidFill>
                  <a:srgbClr val="035063"/>
                </a:solidFill>
                <a:effectLst/>
                <a:latin typeface="Segoe UI Semibold" panose="020B0702040204020203" pitchFamily="34" charset="0"/>
                <a:cs typeface="Segoe UI Semibold" panose="020B0702040204020203" pitchFamily="34" charset="0"/>
              </a:rPr>
              <a:t>, на котором строится профессиональный успех и социальная реализация. Регулярные медицинские осмотры, поддержание гормонального баланса, осознанный подход к питанию и физической активности, а также умение управлять стрессом — все это в комплексе повышает качество жизни, помогает достигать поставленных целей и раскрывать личностный потенциал.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b="1" i="0" u="sng" dirty="0">
                <a:solidFill>
                  <a:srgbClr val="0350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rPr>
              <a:t>Современная женщина не должна выбирать между карьерой и здоровьем:</a:t>
            </a:r>
            <a:r>
              <a:rPr lang="ru-RU" b="1" i="0" dirty="0">
                <a:solidFill>
                  <a:srgbClr val="0350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rPr>
              <a:t> </a:t>
            </a:r>
            <a:r>
              <a:rPr lang="ru-RU" b="0" i="0" dirty="0">
                <a:solidFill>
                  <a:srgbClr val="035063"/>
                </a:solidFill>
                <a:effectLst/>
                <a:latin typeface="Segoe UI Semibold" panose="020B0702040204020203" pitchFamily="34" charset="0"/>
                <a:cs typeface="Segoe UI Semibold" panose="020B0702040204020203" pitchFamily="34" charset="0"/>
              </a:rPr>
              <a:t>гармоничное развитие возможно только при соблюдении баланса между физическим, эмоциональным и интеллектуальным аспектами жизни. </a:t>
            </a:r>
            <a:r>
              <a:rPr lang="ru-RU" dirty="0">
                <a:solidFill>
                  <a:srgbClr val="035063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З</a:t>
            </a:r>
            <a:r>
              <a:rPr lang="ru-RU" b="0" i="0" dirty="0">
                <a:solidFill>
                  <a:srgbClr val="035063"/>
                </a:solidFill>
                <a:effectLst/>
                <a:latin typeface="Segoe UI Semibold" panose="020B0702040204020203" pitchFamily="34" charset="0"/>
                <a:cs typeface="Segoe UI Semibold" panose="020B0702040204020203" pitchFamily="34" charset="0"/>
              </a:rPr>
              <a:t>абота о себе позволяет избегать многих проблем, связанных со стрессом и хроническими заболеваниями, а также открывает путь к новым горизонтам профессионального роста и общественного признания.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b="0" i="0" u="sng" dirty="0">
                <a:solidFill>
                  <a:srgbClr val="0350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rPr>
              <a:t>Помните, что ваше здоровье — это ваш главный ресурс</a:t>
            </a:r>
            <a:r>
              <a:rPr lang="ru-RU" b="0" i="0" dirty="0">
                <a:solidFill>
                  <a:srgbClr val="035063"/>
                </a:solidFill>
                <a:effectLst/>
                <a:latin typeface="Segoe UI Semibold" panose="020B0702040204020203" pitchFamily="34" charset="0"/>
                <a:cs typeface="Segoe UI Semibold" panose="020B0702040204020203" pitchFamily="34" charset="0"/>
              </a:rPr>
              <a:t>. Берегите его, инвестируйте в свое самочувствие, и результаты не заставят себя ждать: обретая внутреннюю гармонию и стабильность, женщина получает возможность достигать высот в карьере и активно вносить вклад в развитие общества, реализуя свой потенциал на всех уровнях.</a:t>
            </a:r>
          </a:p>
          <a:p>
            <a:r>
              <a:rPr lang="ru-RU" b="0" i="0" dirty="0">
                <a:solidFill>
                  <a:srgbClr val="035063"/>
                </a:solidFill>
                <a:effectLst/>
                <a:latin typeface="Proxima"/>
              </a:rPr>
              <a:t> </a:t>
            </a:r>
          </a:p>
        </p:txBody>
      </p:sp>
      <p:pic>
        <p:nvPicPr>
          <p:cNvPr id="10242" name="Picture 2" descr="Женское Здоровье Эстетика">
            <a:extLst>
              <a:ext uri="{FF2B5EF4-FFF2-40B4-BE49-F238E27FC236}">
                <a16:creationId xmlns:a16="http://schemas.microsoft.com/office/drawing/2014/main" id="{D16B2FDE-80D6-4B5B-B731-6033546A49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7087" y="408214"/>
            <a:ext cx="4367892" cy="5976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48434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Как и где подобрать картинки для презентации – Блог Canva">
            <a:extLst>
              <a:ext uri="{FF2B5EF4-FFF2-40B4-BE49-F238E27FC236}">
                <a16:creationId xmlns:a16="http://schemas.microsoft.com/office/drawing/2014/main" id="{58EB978D-2BFE-4FE3-BBE6-C4227EAABC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616" y="1690688"/>
            <a:ext cx="11329416" cy="51033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401928-E31A-4994-B743-10FFB58470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chemeClr val="accent1"/>
                </a:solidFill>
                <a:latin typeface="Miama Nueva" panose="02000603000000000000" pitchFamily="2" charset="-52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3510986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235EB7B-7276-47BA-964E-5D639F65C5D0}"/>
              </a:ext>
            </a:extLst>
          </p:cNvPr>
          <p:cNvSpPr/>
          <p:nvPr/>
        </p:nvSpPr>
        <p:spPr>
          <a:xfrm>
            <a:off x="489284" y="521368"/>
            <a:ext cx="616460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none" strike="noStrike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 женщины — это главный фундамент, на котором строится её профессиональный успех, семейное благополучие и личная реализация.</a:t>
            </a:r>
            <a:r>
              <a:rPr lang="ru-RU" sz="2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Энергичность, высокая концентрация и эмоциональная устойчивость напрямую зависят от физического состояния, поэтому забота о себе — это не эгоизм, а главный ресурс для достижения целей.</a:t>
            </a:r>
            <a:r>
              <a:rPr lang="ru-RU" dirty="0">
                <a:solidFill>
                  <a:schemeClr val="accent1"/>
                </a:solidFill>
              </a:rPr>
              <a:t> 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E8CF83E-830D-4F49-97BB-656FAC4EA92D}"/>
              </a:ext>
            </a:extLst>
          </p:cNvPr>
          <p:cNvSpPr/>
          <p:nvPr/>
        </p:nvSpPr>
        <p:spPr>
          <a:xfrm>
            <a:off x="5151664" y="3731079"/>
            <a:ext cx="653959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0" i="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Variable Display Semib" pitchFamily="2" charset="0"/>
              </a:rPr>
              <a:t>Женское здоровье — это комплексное понятие, которое охватывает как физическое, так и психоэмоциональное благополучие женщины. В современном мире именно от состояния организма и душевного равновесия во многом зависит способность женщины добиваться высоких результатов в работе, гармонично развиваться и активно участвовать в жизни общества.</a:t>
            </a:r>
            <a:endParaRPr lang="ru-RU" sz="20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Variable Display Semib" pitchFamily="2" charset="0"/>
            </a:endParaRPr>
          </a:p>
        </p:txBody>
      </p:sp>
      <p:pic>
        <p:nvPicPr>
          <p:cNvPr id="4100" name="Picture 4" descr="В Дагестане пройдет форум «Формула женщины. Код здоровья» | Молодежь Дагестана">
            <a:extLst>
              <a:ext uri="{FF2B5EF4-FFF2-40B4-BE49-F238E27FC236}">
                <a16:creationId xmlns:a16="http://schemas.microsoft.com/office/drawing/2014/main" id="{D7FAAB45-DAFB-46B3-916B-ECF228FE44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927"/>
          <a:stretch/>
        </p:blipFill>
        <p:spPr bwMode="auto">
          <a:xfrm>
            <a:off x="6653893" y="236764"/>
            <a:ext cx="4953000" cy="3192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Скачать картинки Здоровая женщина, стоковые фото Здоровая женщина в хорошем качестве | DepositPhotos">
            <a:extLst>
              <a:ext uri="{FF2B5EF4-FFF2-40B4-BE49-F238E27FC236}">
                <a16:creationId xmlns:a16="http://schemas.microsoft.com/office/drawing/2014/main" id="{40243775-59AC-4DB0-9C3B-303FB68F33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307" y="2906486"/>
            <a:ext cx="4569279" cy="3616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41532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32B484A-FE1F-4057-9C86-819B26C3B3FA}"/>
              </a:ext>
            </a:extLst>
          </p:cNvPr>
          <p:cNvSpPr/>
          <p:nvPr/>
        </p:nvSpPr>
        <p:spPr>
          <a:xfrm>
            <a:off x="328864" y="385012"/>
            <a:ext cx="633663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Значение женского здоровья в контексте карьеры и социальной активности</a:t>
            </a:r>
          </a:p>
          <a:p>
            <a:pPr algn="just"/>
            <a:r>
              <a:rPr lang="ru-RU" b="0" i="0" u="sng" dirty="0">
                <a:solidFill>
                  <a:schemeClr val="accent1"/>
                </a:solidFill>
                <a:effectLst/>
                <a:latin typeface="Proxima"/>
                <a:ea typeface="Nirmala UI Semilight" panose="020B0402040204020203" pitchFamily="34" charset="0"/>
                <a:cs typeface="Nirmala UI Semilight" panose="020B0402040204020203" pitchFamily="34" charset="0"/>
              </a:rPr>
              <a:t>Современные женщины не ограничиваются выполнением только семейных обязанностей: они стремятся к профессиональному росту, занимают руководящие должности и активно участвуют в общественной деятельности. При этом женское здоровье нередко оказывается в центре внимания, поскольку его уровень непосредственно сказывается на работоспособности, стрессоустойчивости и способности вести активный образ жизни.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EB7B34F-332C-45FE-B9E2-2DA1F5DE7BBD}"/>
              </a:ext>
            </a:extLst>
          </p:cNvPr>
          <p:cNvSpPr/>
          <p:nvPr/>
        </p:nvSpPr>
        <p:spPr>
          <a:xfrm>
            <a:off x="7395408" y="1318662"/>
            <a:ext cx="4645795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u="none" strike="noStrike" dirty="0">
                <a:solidFill>
                  <a:schemeClr val="accent1"/>
                </a:solidFill>
                <a:effectLst/>
                <a:latin typeface="Google Sans"/>
              </a:rPr>
              <a:t>🩺</a:t>
            </a:r>
            <a:r>
              <a:rPr lang="ru-RU" b="1" u="none" strike="noStrike" dirty="0">
                <a:effectLst/>
                <a:latin typeface="Google Sans"/>
              </a:rPr>
              <a:t> </a:t>
            </a:r>
            <a:r>
              <a:rPr lang="ru-RU" sz="2400" b="1" u="none" strike="noStrike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d Script" panose="02000000000000000000" pitchFamily="2" charset="0"/>
                <a:ea typeface="Microsoft JhengHei Light" panose="020B0304030504040204" pitchFamily="34" charset="-120"/>
              </a:rPr>
              <a:t>Физический базис: профилактика и забота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000" b="1" u="none" strike="noStrike" dirty="0">
                <a:solidFill>
                  <a:schemeClr val="accent1"/>
                </a:solidFill>
                <a:effectLst/>
                <a:latin typeface="Franklin Gothic Medium Cond" panose="020B0606030402020204" pitchFamily="34" charset="0"/>
              </a:rPr>
              <a:t>Регулярный </a:t>
            </a:r>
            <a:r>
              <a:rPr lang="ru-RU" sz="2000" b="1" u="none" strike="noStrike" dirty="0" err="1">
                <a:solidFill>
                  <a:schemeClr val="accent1"/>
                </a:solidFill>
                <a:effectLst/>
                <a:latin typeface="Franklin Gothic Medium Cond" panose="020B0606030402020204" pitchFamily="34" charset="0"/>
              </a:rPr>
              <a:t>чекап</a:t>
            </a:r>
            <a:r>
              <a:rPr lang="ru-RU" sz="2000" b="0" u="none" strike="noStrike" dirty="0">
                <a:solidFill>
                  <a:schemeClr val="accent1"/>
                </a:solidFill>
                <a:effectLst/>
                <a:latin typeface="Franklin Gothic Medium Cond" panose="020B0606030402020204" pitchFamily="34" charset="0"/>
              </a:rPr>
              <a:t>: ежегодный визит к гинекологу, маммологу и базовые анализы крови (ферритин, витамин D, гормоны щитовидной железы).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000" b="1" u="none" strike="noStrike" dirty="0">
                <a:solidFill>
                  <a:schemeClr val="accent1"/>
                </a:solidFill>
                <a:effectLst/>
                <a:latin typeface="Franklin Gothic Medium Cond" panose="020B0606030402020204" pitchFamily="34" charset="0"/>
              </a:rPr>
              <a:t>Полноценный сон</a:t>
            </a:r>
            <a:r>
              <a:rPr lang="ru-RU" sz="2000" b="0" u="none" strike="noStrike" dirty="0">
                <a:solidFill>
                  <a:schemeClr val="accent1"/>
                </a:solidFill>
                <a:effectLst/>
                <a:latin typeface="Franklin Gothic Medium Cond" panose="020B0606030402020204" pitchFamily="34" charset="0"/>
              </a:rPr>
              <a:t>: строго 7–8 часов для восстановления нервной системы и регуляции гормонов сытости и стресса.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000" b="1" u="none" strike="noStrike" dirty="0">
                <a:solidFill>
                  <a:schemeClr val="accent1"/>
                </a:solidFill>
                <a:effectLst/>
                <a:latin typeface="Franklin Gothic Medium Cond" panose="020B0606030402020204" pitchFamily="34" charset="0"/>
              </a:rPr>
              <a:t>Движение каждый день</a:t>
            </a:r>
            <a:r>
              <a:rPr lang="ru-RU" sz="2000" b="0" u="none" strike="noStrike" dirty="0">
                <a:solidFill>
                  <a:schemeClr val="accent1"/>
                </a:solidFill>
                <a:effectLst/>
                <a:latin typeface="Franklin Gothic Medium Cond" panose="020B0606030402020204" pitchFamily="34" charset="0"/>
              </a:rPr>
              <a:t>: </a:t>
            </a:r>
            <a:r>
              <a:rPr lang="ru-RU" sz="2000" b="0" u="sng" strike="noStrike" dirty="0">
                <a:solidFill>
                  <a:schemeClr val="accent1"/>
                </a:solidFill>
                <a:latin typeface="Franklin Gothic Medium Cond" panose="020B0606030402020204" pitchFamily="34" charset="0"/>
              </a:rPr>
              <a:t>Движение - важнейшее условие жизни человека! </a:t>
            </a:r>
            <a:r>
              <a:rPr lang="ru-RU" sz="2000" b="0" u="none" strike="noStrike" dirty="0">
                <a:solidFill>
                  <a:schemeClr val="accent1"/>
                </a:solidFill>
                <a:effectLst/>
                <a:latin typeface="Franklin Gothic Medium Cond" panose="020B0606030402020204" pitchFamily="34" charset="0"/>
              </a:rPr>
              <a:t>Минимум 30 минут активности (ходьба, бассейн, йога) для поддержания тонуса сосудов и снижения уровня кортизола. 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ru-RU" sz="2000" b="0" u="none" strike="noStrike" dirty="0">
              <a:solidFill>
                <a:schemeClr val="accent1"/>
              </a:solidFill>
              <a:effectLst/>
              <a:latin typeface="Franklin Gothic Medium Cond" panose="020B06060304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B2199ED-8899-43B1-A9F9-C8E3543217A6}"/>
              </a:ext>
            </a:extLst>
          </p:cNvPr>
          <p:cNvSpPr/>
          <p:nvPr/>
        </p:nvSpPr>
        <p:spPr>
          <a:xfrm>
            <a:off x="6769769" y="519763"/>
            <a:ext cx="46457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u="sng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anose="020B0606030402020204" pitchFamily="34" charset="0"/>
              </a:rPr>
              <a:t>Лучшая тактика - это профилактика</a:t>
            </a:r>
          </a:p>
        </p:txBody>
      </p:sp>
      <p:pic>
        <p:nvPicPr>
          <p:cNvPr id="2050" name="Picture 2" descr="концепция бизнеса, времени и образования - напряженная молодая деловая женщина с часами">
            <a:extLst>
              <a:ext uri="{FF2B5EF4-FFF2-40B4-BE49-F238E27FC236}">
                <a16:creationId xmlns:a16="http://schemas.microsoft.com/office/drawing/2014/main" id="{8AC1CB4F-789F-4AA8-B5B4-C334CE9552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865" y="3555111"/>
            <a:ext cx="4310512" cy="3170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счастливая деловая женщина перед строительной площадкой">
            <a:extLst>
              <a:ext uri="{FF2B5EF4-FFF2-40B4-BE49-F238E27FC236}">
                <a16:creationId xmlns:a16="http://schemas.microsoft.com/office/drawing/2014/main" id="{58FC22BF-9B17-4F5B-B728-FA50B218D9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5681" y="3240391"/>
            <a:ext cx="3798770" cy="3232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48358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72528B7-CFF7-4B6B-B3E1-D5350BC69BD2}"/>
              </a:ext>
            </a:extLst>
          </p:cNvPr>
          <p:cNvSpPr/>
          <p:nvPr/>
        </p:nvSpPr>
        <p:spPr>
          <a:xfrm>
            <a:off x="224590" y="473242"/>
            <a:ext cx="618423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u="sng" strike="noStrike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ogle Sans"/>
              </a:rPr>
              <a:t>🍏 </a:t>
            </a:r>
            <a:r>
              <a:rPr lang="ru-RU" sz="2400" b="1" i="1" u="sng" strike="noStrike" spc="-15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ogle Sans"/>
              </a:rPr>
              <a:t>Питание для энергии, а не для стресса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400" b="1" i="1" u="sng" strike="noStrike" spc="-15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ogle Sans"/>
              </a:rPr>
              <a:t>Сбалансированный рацион</a:t>
            </a:r>
            <a:r>
              <a:rPr lang="ru-RU" sz="2400" b="0" i="1" u="sng" strike="noStrike" spc="-15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ogle Sans"/>
              </a:rPr>
              <a:t>:</a:t>
            </a:r>
            <a:r>
              <a:rPr lang="ru-RU" sz="2400" b="0" i="1" u="none" strike="noStrike" spc="-15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ogle Sans"/>
              </a:rPr>
              <a:t> упор на чистый белок, полезные жиры (рыба, авокадо, орехи) и клетчатку.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400" b="1" i="1" u="sng" strike="noStrike" spc="-15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ogle Sans"/>
              </a:rPr>
              <a:t>Минимум сахара</a:t>
            </a:r>
            <a:r>
              <a:rPr lang="ru-RU" sz="2400" b="0" i="1" u="sng" strike="noStrike" spc="-15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ogle Sans"/>
              </a:rPr>
              <a:t>: </a:t>
            </a:r>
            <a:r>
              <a:rPr lang="ru-RU" sz="2400" b="0" i="1" u="none" strike="noStrike" spc="-15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ogle Sans"/>
              </a:rPr>
              <a:t>ограничение быстрых углеводов для </a:t>
            </a:r>
            <a:r>
              <a:rPr lang="ru-RU" sz="2400" b="0" i="1" u="none" strike="noStrike" spc="-15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ogle Sans"/>
              </a:rPr>
              <a:t>избежания</a:t>
            </a:r>
            <a:r>
              <a:rPr lang="ru-RU" sz="2400" b="0" i="1" u="none" strike="noStrike" spc="-15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ogle Sans"/>
              </a:rPr>
              <a:t> резких скачков усталости и апатии в разгар рабочего дня.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400" b="1" i="1" u="sng" strike="noStrike" spc="-15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ogle Sans"/>
              </a:rPr>
              <a:t>Водный баланс</a:t>
            </a:r>
            <a:r>
              <a:rPr lang="ru-RU" sz="2400" b="0" i="1" u="sng" strike="noStrike" spc="-15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ogle Sans"/>
              </a:rPr>
              <a:t>: </a:t>
            </a:r>
            <a:r>
              <a:rPr lang="ru-RU" sz="2400" b="0" i="1" u="none" strike="noStrike" spc="-15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ogle Sans"/>
              </a:rPr>
              <a:t>чистая вода вместо бесконечных чашек кофе, которые лишь маскируют истощение. 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69F8CFE-6D70-4032-9133-DC89AE100A4D}"/>
              </a:ext>
            </a:extLst>
          </p:cNvPr>
          <p:cNvSpPr/>
          <p:nvPr/>
        </p:nvSpPr>
        <p:spPr>
          <a:xfrm>
            <a:off x="6601326" y="889844"/>
            <a:ext cx="536608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0" i="0" u="sng" spc="-150" dirty="0">
                <a:solidFill>
                  <a:srgbClr val="0350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Text Semibold" pitchFamily="2" charset="0"/>
              </a:rPr>
              <a:t>Питание и микронутриенты</a:t>
            </a:r>
          </a:p>
          <a:p>
            <a:pPr algn="just"/>
            <a:r>
              <a:rPr lang="ru-RU" sz="1400" b="0" i="0" dirty="0">
                <a:solidFill>
                  <a:srgbClr val="0350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Text Semibold" pitchFamily="2" charset="0"/>
              </a:rPr>
              <a:t>Рацион, богатый белками, полезными жирами, углеводами и необходимыми витаминами, обеспечивает организм энергией и поддерживает иммунитет. Правильное питание помогает нормализовать гормональный фон, улучшает состояние кожи и волос, а также способствует поддержанию оптимального веса.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400" b="0" i="0" dirty="0">
                <a:solidFill>
                  <a:srgbClr val="0350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Text Semibold" pitchFamily="2" charset="0"/>
              </a:rPr>
              <a:t>Пример: употребление достаточного количества белков (рыба, птица, яйца, бобовые) способствует восстановлению мышц, укреплению ногтей и волос. Омега-3 жирные кислоты из рыбы и орехов полезны для сердца и нервной системы. Клетчатка из овощей и фруктов регулирует пищеварение и стабилизирует уровень сахара в крови.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400" b="1" i="0" u="sng" dirty="0">
                <a:solidFill>
                  <a:srgbClr val="0350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Sitka Text Semibold" pitchFamily="2" charset="0"/>
              </a:rPr>
              <a:t>Рекомендация: включать в меню разнообразные продукты, следить за балансом БЖУ (белков, жиров, углеводов) и не забывать о важности микронутриентов — железа, кальция, магния, витамина D и других веществ, необходимых для полноценной работы организма.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54FBE37-0FF7-48C3-9DF2-64D1D0AD44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549" y="3840481"/>
            <a:ext cx="4697129" cy="2897204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  <a:effectLst/>
        </p:spPr>
      </p:pic>
    </p:spTree>
    <p:extLst>
      <p:ext uri="{BB962C8B-B14F-4D97-AF65-F5344CB8AC3E}">
        <p14:creationId xmlns:p14="http://schemas.microsoft.com/office/powerpoint/2010/main" val="13498254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CFE2DC3-F672-49A3-A933-807DFB7C2108}"/>
              </a:ext>
            </a:extLst>
          </p:cNvPr>
          <p:cNvSpPr/>
          <p:nvPr/>
        </p:nvSpPr>
        <p:spPr>
          <a:xfrm>
            <a:off x="240632" y="490888"/>
            <a:ext cx="5678905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ru-RU" sz="2000" b="1" u="none" strike="noStrike" spc="-150" dirty="0">
                <a:solidFill>
                  <a:schemeClr val="accent1"/>
                </a:solidFill>
                <a:effectLst/>
                <a:latin typeface="Sitka Text" pitchFamily="2" charset="0"/>
              </a:rPr>
              <a:t>🧠 </a:t>
            </a:r>
            <a:r>
              <a:rPr lang="ru-RU" sz="2000" b="1" i="1" u="sng" strike="noStrike" spc="-15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Text" pitchFamily="2" charset="0"/>
              </a:rPr>
              <a:t>Психологический баланс: работа и дом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000" b="1" u="sng" strike="noStrike" spc="-150" dirty="0">
                <a:solidFill>
                  <a:schemeClr val="accent1"/>
                </a:solidFill>
                <a:effectLst/>
                <a:latin typeface="Sitka Text" pitchFamily="2" charset="0"/>
              </a:rPr>
              <a:t>Делегирование</a:t>
            </a:r>
            <a:r>
              <a:rPr lang="ru-RU" sz="2000" b="0" u="sng" strike="noStrike" spc="-150" dirty="0">
                <a:solidFill>
                  <a:schemeClr val="accent1"/>
                </a:solidFill>
                <a:effectLst/>
                <a:latin typeface="Sitka Text" pitchFamily="2" charset="0"/>
              </a:rPr>
              <a:t>:</a:t>
            </a:r>
            <a:r>
              <a:rPr lang="ru-RU" sz="2000" b="0" strike="noStrike" spc="-150" dirty="0">
                <a:solidFill>
                  <a:schemeClr val="accent1"/>
                </a:solidFill>
                <a:effectLst/>
                <a:latin typeface="Sitka Text" pitchFamily="2" charset="0"/>
              </a:rPr>
              <a:t> </a:t>
            </a:r>
            <a:r>
              <a:rPr lang="ru-RU" sz="2000" b="0" u="none" strike="noStrike" spc="-150" dirty="0">
                <a:solidFill>
                  <a:schemeClr val="accent1"/>
                </a:solidFill>
                <a:effectLst/>
                <a:latin typeface="Sitka Text" pitchFamily="2" charset="0"/>
              </a:rPr>
              <a:t>разделение домашних обязанностей с близкими и передача рутинных задач коллегам.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000" b="1" u="sng" strike="noStrike" spc="-150" dirty="0">
                <a:solidFill>
                  <a:schemeClr val="accent1"/>
                </a:solidFill>
                <a:effectLst/>
                <a:latin typeface="Sitka Text" pitchFamily="2" charset="0"/>
              </a:rPr>
              <a:t>Отказ от перфекционизма</a:t>
            </a:r>
            <a:r>
              <a:rPr lang="ru-RU" sz="2000" b="0" u="sng" strike="noStrike" spc="-150" dirty="0">
                <a:solidFill>
                  <a:schemeClr val="accent1"/>
                </a:solidFill>
                <a:effectLst/>
                <a:latin typeface="Sitka Text" pitchFamily="2" charset="0"/>
              </a:rPr>
              <a:t>:</a:t>
            </a:r>
            <a:r>
              <a:rPr lang="ru-RU" sz="2000" b="0" u="none" strike="noStrike" spc="-150" dirty="0">
                <a:solidFill>
                  <a:schemeClr val="accent1"/>
                </a:solidFill>
                <a:effectLst/>
                <a:latin typeface="Sitka Text" pitchFamily="2" charset="0"/>
              </a:rPr>
              <a:t> признание права делать некоторые вещи «просто нормально», а не идеально.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000" b="1" u="sng" strike="noStrike" spc="-150" dirty="0">
                <a:solidFill>
                  <a:schemeClr val="accent1"/>
                </a:solidFill>
                <a:effectLst/>
                <a:latin typeface="Sitka Text" pitchFamily="2" charset="0"/>
              </a:rPr>
              <a:t>Жесткие границы</a:t>
            </a:r>
            <a:r>
              <a:rPr lang="ru-RU" sz="2000" b="0" u="sng" strike="noStrike" spc="-150" dirty="0">
                <a:solidFill>
                  <a:schemeClr val="accent1"/>
                </a:solidFill>
                <a:effectLst/>
                <a:latin typeface="Sitka Text" pitchFamily="2" charset="0"/>
              </a:rPr>
              <a:t>:</a:t>
            </a:r>
            <a:r>
              <a:rPr lang="ru-RU" sz="2000" b="0" u="none" strike="noStrike" spc="-150" dirty="0">
                <a:solidFill>
                  <a:schemeClr val="accent1"/>
                </a:solidFill>
                <a:effectLst/>
                <a:latin typeface="Sitka Text" pitchFamily="2" charset="0"/>
              </a:rPr>
              <a:t> четкое разделение рабочего и личного времени (например, никакого чтения рабочих чатов после 19:00 и в выходные).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FED4A01-B067-49D7-A273-4E923F042CFF}"/>
              </a:ext>
            </a:extLst>
          </p:cNvPr>
          <p:cNvSpPr/>
          <p:nvPr/>
        </p:nvSpPr>
        <p:spPr>
          <a:xfrm>
            <a:off x="5919537" y="154005"/>
            <a:ext cx="609829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u="sng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Heading" pitchFamily="2" charset="0"/>
              </a:rPr>
              <a:t>Забудьте о перфекционизме</a:t>
            </a:r>
            <a:r>
              <a:rPr lang="ru-RU" b="0" i="1" u="sng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Heading" pitchFamily="2" charset="0"/>
              </a:rPr>
              <a:t>. </a:t>
            </a:r>
            <a:r>
              <a:rPr lang="ru-RU" b="0" i="1" dirty="0">
                <a:solidFill>
                  <a:schemeClr val="accent1"/>
                </a:solidFill>
                <a:latin typeface="Sitka Heading" pitchFamily="2" charset="0"/>
              </a:rPr>
              <a:t>Невозможно все делать на отлично, поэтому надо расставлять приоритеты: что-то делаем хорошо, что-то на среднем уровне, а что-то как получится.</a:t>
            </a:r>
          </a:p>
          <a:p>
            <a:pPr algn="just"/>
            <a:r>
              <a:rPr lang="ru-RU" b="0" i="1" dirty="0">
                <a:solidFill>
                  <a:schemeClr val="accent1"/>
                </a:solidFill>
                <a:latin typeface="Sitka Heading" pitchFamily="2" charset="0"/>
              </a:rPr>
              <a:t> </a:t>
            </a:r>
            <a:r>
              <a:rPr lang="ru-RU" b="1" i="1" u="sng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Heading" pitchFamily="2" charset="0"/>
              </a:rPr>
              <a:t>Доверяйте и делегируйте</a:t>
            </a:r>
            <a:r>
              <a:rPr lang="ru-RU" b="0" i="1" u="sng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Heading" pitchFamily="2" charset="0"/>
              </a:rPr>
              <a:t>. </a:t>
            </a:r>
            <a:r>
              <a:rPr lang="ru-RU" b="0" i="1" dirty="0">
                <a:solidFill>
                  <a:schemeClr val="accent1"/>
                </a:solidFill>
                <a:latin typeface="Sitka Heading" pitchFamily="2" charset="0"/>
              </a:rPr>
              <a:t>У женщины много задач и мало времени. Поэтому без делегирования не обойтись.</a:t>
            </a:r>
          </a:p>
          <a:p>
            <a:pPr algn="just"/>
            <a:r>
              <a:rPr lang="ru-RU" b="1" i="1" u="sng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Heading" pitchFamily="2" charset="0"/>
              </a:rPr>
              <a:t>Четко проводите границы между работой и личной жизнью</a:t>
            </a:r>
            <a:r>
              <a:rPr lang="ru-RU" b="0" i="1" u="sng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Heading" pitchFamily="2" charset="0"/>
              </a:rPr>
              <a:t>. </a:t>
            </a:r>
            <a:r>
              <a:rPr lang="ru-RU" sz="16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ama Nueva" panose="02000603000000000000" pitchFamily="2" charset="-52"/>
              </a:rPr>
              <a:t>Например, поставьте себе цель начинать в </a:t>
            </a:r>
            <a:r>
              <a:rPr lang="ru-RU" sz="16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ama Nueva" panose="02000603000000000000" pitchFamily="2" charset="-52"/>
              </a:rPr>
              <a:t>8:00 </a:t>
            </a:r>
            <a:r>
              <a:rPr lang="ru-RU" sz="16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ama Nueva" panose="02000603000000000000" pitchFamily="2" charset="-52"/>
              </a:rPr>
              <a:t>и заканчивать работу в </a:t>
            </a:r>
            <a:r>
              <a:rPr lang="ru-RU" sz="16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ama Nueva" panose="02000603000000000000" pitchFamily="2" charset="-52"/>
              </a:rPr>
              <a:t>18:00</a:t>
            </a:r>
            <a:r>
              <a:rPr lang="ru-RU" sz="16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ama Nueva" panose="02000603000000000000" pitchFamily="2" charset="-52"/>
              </a:rPr>
              <a:t>, в выходные — отдыхать. Первое время будет тяжело, но со временем Вы поймете, что это правильно. Со всей силой отработали, затем переключились, забыли про работу и провели время с семьей. </a:t>
            </a:r>
            <a:r>
              <a:rPr lang="ru-RU" sz="16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iama Nueva" panose="02000603000000000000" pitchFamily="2" charset="-52"/>
              </a:rPr>
              <a:t>Чередование работы и отдыха ВСЕГДА держит в тонусе!.</a:t>
            </a:r>
          </a:p>
          <a:p>
            <a:pPr algn="just"/>
            <a:r>
              <a:rPr lang="ru-RU" b="1" i="1" u="sng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Heading" pitchFamily="2" charset="0"/>
              </a:rPr>
              <a:t>Делай что должно, и будь что будет</a:t>
            </a:r>
            <a:r>
              <a:rPr lang="ru-RU" b="0" i="1" u="sng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Heading" pitchFamily="2" charset="0"/>
              </a:rPr>
              <a:t>.</a:t>
            </a:r>
            <a:r>
              <a:rPr lang="ru-RU" b="0" i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Heading" pitchFamily="2" charset="0"/>
              </a:rPr>
              <a:t> </a:t>
            </a:r>
            <a:r>
              <a:rPr lang="ru-RU" b="0" i="1" dirty="0">
                <a:solidFill>
                  <a:schemeClr val="accent1"/>
                </a:solidFill>
                <a:latin typeface="Sitka Heading" pitchFamily="2" charset="0"/>
              </a:rPr>
              <a:t>Понимайте пределы своих возможностей. Не все зависит от Вас. Вы не всегда можете управлять своими планами и делами, но можете делать то, что напрямую зависит от вас.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E72AD5E-CC4B-4C14-B593-88412E68B6A1}"/>
              </a:ext>
            </a:extLst>
          </p:cNvPr>
          <p:cNvSpPr/>
          <p:nvPr/>
        </p:nvSpPr>
        <p:spPr>
          <a:xfrm>
            <a:off x="-1" y="3888606"/>
            <a:ext cx="591953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ru-RU" sz="2000" b="1" i="0" u="sng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  <a:latin typeface="Proxima"/>
              </a:rPr>
              <a:t>Рекомендация: осознанные практики (медитация, дыхательные упражнения), регулярный отдых и психологическая </a:t>
            </a:r>
            <a:r>
              <a:rPr lang="ru-RU" sz="4000" b="1" i="0" u="sng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  <a:latin typeface="Proxima"/>
              </a:rPr>
              <a:t>поддержка</a:t>
            </a:r>
            <a:r>
              <a:rPr lang="ru-RU" sz="2000" b="1" i="0" u="sng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  <a:latin typeface="Proxima"/>
              </a:rPr>
              <a:t> (терапия, коучинг, общение с близкими) помогают лучше контролировать эмоциональное состояние и сохранять оптимизм.</a:t>
            </a:r>
          </a:p>
        </p:txBody>
      </p:sp>
      <p:pic>
        <p:nvPicPr>
          <p:cNvPr id="6146" name="Picture 2" descr="С Днем улыбки! Красивые открытки на праздник | АиФ Санкт-Петербург">
            <a:extLst>
              <a:ext uri="{FF2B5EF4-FFF2-40B4-BE49-F238E27FC236}">
                <a16:creationId xmlns:a16="http://schemas.microsoft.com/office/drawing/2014/main" id="{1B497636-9A5B-4807-A098-4D9CEF0DFA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033"/>
          <a:stretch/>
        </p:blipFill>
        <p:spPr bwMode="auto">
          <a:xfrm>
            <a:off x="6096000" y="4936960"/>
            <a:ext cx="4896051" cy="1921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680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8C08878-B7BB-4766-BD0C-0E96DBAF98FB}"/>
              </a:ext>
            </a:extLst>
          </p:cNvPr>
          <p:cNvSpPr/>
          <p:nvPr/>
        </p:nvSpPr>
        <p:spPr>
          <a:xfrm>
            <a:off x="336887" y="134756"/>
            <a:ext cx="5759112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i="0" u="sng" dirty="0">
                <a:solidFill>
                  <a:srgbClr val="0350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Variable Display Semib" pitchFamily="2" charset="0"/>
              </a:rPr>
              <a:t>Основные аспекты женского здоровья</a:t>
            </a:r>
          </a:p>
          <a:p>
            <a:pPr algn="just"/>
            <a:endParaRPr lang="ru-RU" sz="1600" b="0" i="0" u="sng" dirty="0">
              <a:solidFill>
                <a:srgbClr val="03506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Variable Display Semib" pitchFamily="2" charset="0"/>
            </a:endParaRPr>
          </a:p>
          <a:p>
            <a:pPr algn="just"/>
            <a:r>
              <a:rPr lang="ru-RU" sz="1600" b="0" i="0" u="sng" dirty="0">
                <a:solidFill>
                  <a:srgbClr val="0350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Variable Display Semib" pitchFamily="2" charset="0"/>
              </a:rPr>
              <a:t>Гормональный баланс</a:t>
            </a:r>
          </a:p>
          <a:p>
            <a:pPr algn="just"/>
            <a:r>
              <a:rPr lang="ru-RU" sz="1600" b="0" i="0" dirty="0">
                <a:solidFill>
                  <a:srgbClr val="035063"/>
                </a:solidFill>
                <a:effectLst/>
                <a:highlight>
                  <a:srgbClr val="C0C0C0"/>
                </a:highlight>
                <a:latin typeface="Segoe UI Variable Display Semib" pitchFamily="2" charset="0"/>
              </a:rPr>
              <a:t>Гормоны играют определяющую роль в работе женского организма, влияя на репродуктивные функции, настроение, метаболизм и энергообмен. Небольшие колебания гормонов — явление нормальное, однако серьезные сбои, вызванные стрессом, неправильным питанием или хроническими заболеваниями, способны снижать работоспособность и ухудшать общее самочувствие.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B4DEF2E-6C1B-48D0-8396-1698718C3E40}"/>
              </a:ext>
            </a:extLst>
          </p:cNvPr>
          <p:cNvSpPr/>
          <p:nvPr/>
        </p:nvSpPr>
        <p:spPr>
          <a:xfrm>
            <a:off x="6096000" y="1655548"/>
            <a:ext cx="5782322" cy="5262979"/>
          </a:xfrm>
          <a:prstGeom prst="rect">
            <a:avLst/>
          </a:prstGeom>
          <a:gradFill>
            <a:gsLst>
              <a:gs pos="0">
                <a:srgbClr val="FFFF0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ctr"/>
            <a:r>
              <a:rPr lang="ru-RU" b="0" i="0" u="sng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"/>
              </a:rPr>
              <a:t>Репродуктивное здоровье</a:t>
            </a:r>
          </a:p>
          <a:p>
            <a:pPr algn="just"/>
            <a:r>
              <a:rPr lang="ru-RU" b="0" i="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"/>
              </a:rPr>
              <a:t>Репродуктивная система женщины напрямую связана с ее общим здоровьем и психологическим благополучием. Менструальные нарушения, гинекологические заболевания и осложнения при беременности — все эти факторы отражаются на качестве жизни и эффективности в работе.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b="0" i="0" u="sng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"/>
              </a:rPr>
              <a:t>Пример:</a:t>
            </a:r>
            <a:r>
              <a:rPr lang="ru-RU" b="0" i="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"/>
              </a:rPr>
              <a:t> затянувшийся предменструальный синдром (ПМС) может приводить к снижению концентрации, быстрой утомляемости и эмоциональной нестабильности, что усложняет выполнение рабочих обязанностей и влияет на отношения с коллегами.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000" b="0" i="0" u="sng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Proxima"/>
              </a:rPr>
              <a:t>Рекомендация: посещать гинеколога не реже одного-двух раз в год для профилактического осмотра, тщательно следить за менструальным циклом и при возникновении подозрительных симптомов обращаться к специалисту как можно скорее.</a:t>
            </a:r>
          </a:p>
        </p:txBody>
      </p:sp>
      <p:pic>
        <p:nvPicPr>
          <p:cNvPr id="3074" name="Picture 2" descr="Гормональный сбой у женщин: причины, диагностика, методы коррекции">
            <a:extLst>
              <a:ext uri="{FF2B5EF4-FFF2-40B4-BE49-F238E27FC236}">
                <a16:creationId xmlns:a16="http://schemas.microsoft.com/office/drawing/2014/main" id="{6C7A9144-67E5-48DD-9455-CFDECB5479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678" y="2987682"/>
            <a:ext cx="5534085" cy="3701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Так чего хотят женщины? #фостеркомикс #женщины #gorlhood">
            <a:extLst>
              <a:ext uri="{FF2B5EF4-FFF2-40B4-BE49-F238E27FC236}">
                <a16:creationId xmlns:a16="http://schemas.microsoft.com/office/drawing/2014/main" id="{8526EADB-D0AE-4A35-98E5-5AACC96767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825"/>
          <a:stretch/>
        </p:blipFill>
        <p:spPr bwMode="auto">
          <a:xfrm>
            <a:off x="6095999" y="134756"/>
            <a:ext cx="5625763" cy="152079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57800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E1AECB7-4E99-4711-BFC2-9B44DE5B35D5}"/>
              </a:ext>
            </a:extLst>
          </p:cNvPr>
          <p:cNvSpPr/>
          <p:nvPr/>
        </p:nvSpPr>
        <p:spPr>
          <a:xfrm>
            <a:off x="375385" y="163630"/>
            <a:ext cx="6756935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0" i="0" u="sng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"/>
                <a:cs typeface="MV Boli" panose="02000500030200090000" pitchFamily="2" charset="0"/>
              </a:rPr>
              <a:t>Физическая активность и режим дня</a:t>
            </a:r>
          </a:p>
          <a:p>
            <a:pPr algn="just"/>
            <a:r>
              <a:rPr lang="ru-RU" sz="2000" b="0" i="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"/>
                <a:cs typeface="MV Boli" panose="02000500030200090000" pitchFamily="2" charset="0"/>
              </a:rPr>
              <a:t>Регулярные физические нагрузки способствуют укреплению сердечно-сосудистой системы, нормализации массы тела и улучшению настроения за счет выработки </a:t>
            </a:r>
            <a:r>
              <a:rPr lang="ru-RU" sz="2000" b="1" i="0" u="sng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"/>
                <a:cs typeface="MV Boli" panose="02000500030200090000" pitchFamily="2" charset="0"/>
              </a:rPr>
              <a:t>эндорфинов.</a:t>
            </a:r>
            <a:r>
              <a:rPr lang="ru-RU" sz="2000" b="0" i="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"/>
                <a:cs typeface="MV Boli" panose="02000500030200090000" pitchFamily="2" charset="0"/>
              </a:rPr>
              <a:t> </a:t>
            </a:r>
            <a:r>
              <a:rPr lang="ru-RU" sz="2000" b="0" i="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"/>
                <a:cs typeface="MV Boli" panose="02000500030200090000" pitchFamily="2" charset="0"/>
              </a:rPr>
              <a:t>Соблюдение режима дня и полноценный сон крайне важны для восстановления организма, особенно в условиях напряженной работы и стрессовых ситуаций.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000" b="0" i="0" u="sng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"/>
                <a:cs typeface="MV Boli" panose="02000500030200090000" pitchFamily="2" charset="0"/>
              </a:rPr>
              <a:t>Пример: </a:t>
            </a:r>
            <a:r>
              <a:rPr lang="ru-RU" sz="2000" b="0" i="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"/>
                <a:cs typeface="MV Boli" panose="02000500030200090000" pitchFamily="2" charset="0"/>
              </a:rPr>
              <a:t>женщина, которая регулярно занимается фитнесом или йогой, в среднем легче переносит стресс и обладает большим запасом энергии для выполнения рабочих задач. Даже короткая прогулка на свежем воздухе в обеденный перерыв может повысить концентрацию и поднять настроение.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000" b="0" i="0" u="sng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Proxima"/>
                <a:cs typeface="MV Boli" panose="02000500030200090000" pitchFamily="2" charset="0"/>
              </a:rPr>
              <a:t>Рекомендация: </a:t>
            </a:r>
            <a:r>
              <a:rPr lang="ru-RU" sz="2000" b="0" i="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Proxima"/>
                <a:cs typeface="MV Boli" panose="02000500030200090000" pitchFamily="2" charset="0"/>
              </a:rPr>
              <a:t>стремиться к физической активности не менее 150 минут в неделю. Важно учитывать индивидуальные особенности организма и подбирать подходящие виды спорта: плавание, пилатес, танцы или просто пешие прогулки. Стараться ложиться спать в одно и то же время, чтобы нормализовать </a:t>
            </a:r>
            <a:r>
              <a:rPr lang="ru-RU" b="0" i="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Proxima"/>
                <a:cs typeface="MV Boli" panose="02000500030200090000" pitchFamily="2" charset="0"/>
              </a:rPr>
              <a:t>биоритмы.</a:t>
            </a:r>
          </a:p>
        </p:txBody>
      </p:sp>
      <p:pic>
        <p:nvPicPr>
          <p:cNvPr id="5122" name="Picture 2" descr="Скачать картинки Женщина спорт, стоковые фото Женщина спорт в хорошем качестве | DepositPhotos">
            <a:extLst>
              <a:ext uri="{FF2B5EF4-FFF2-40B4-BE49-F238E27FC236}">
                <a16:creationId xmlns:a16="http://schemas.microsoft.com/office/drawing/2014/main" id="{64C95781-DC0A-40E6-8EA0-78C5BFE4E7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1828" y="567890"/>
            <a:ext cx="4597667" cy="6121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29071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2C6E48A-92CC-4BB5-801B-2E3BA3CED810}"/>
              </a:ext>
            </a:extLst>
          </p:cNvPr>
          <p:cNvSpPr/>
          <p:nvPr/>
        </p:nvSpPr>
        <p:spPr>
          <a:xfrm>
            <a:off x="179614" y="881743"/>
            <a:ext cx="661307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0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Banner Semibold" pitchFamily="2" charset="0"/>
              </a:rPr>
              <a:t>Влияние женского здоровья на карьерный рост и социальную реализацию:</a:t>
            </a:r>
          </a:p>
          <a:p>
            <a:pPr algn="just"/>
            <a:r>
              <a:rPr lang="ru-RU" b="0" i="0" dirty="0">
                <a:solidFill>
                  <a:schemeClr val="accent1">
                    <a:lumMod val="75000"/>
                  </a:schemeClr>
                </a:solidFill>
                <a:effectLst/>
                <a:latin typeface="Sitka Banner Semibold" pitchFamily="2" charset="0"/>
              </a:rPr>
              <a:t>Когда женщина уделяет достаточное внимание своему здоровью, это автоматически отражается на ее профессиональной эффективности и общественной активности:</a:t>
            </a:r>
          </a:p>
          <a:p>
            <a:pPr algn="just"/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Sitka Banner Semibold" pitchFamily="2" charset="0"/>
              </a:rPr>
              <a:t>1</a:t>
            </a:r>
            <a:r>
              <a:rPr lang="ru-RU" sz="2400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Banner Semibold" pitchFamily="2" charset="0"/>
              </a:rPr>
              <a:t>.</a:t>
            </a:r>
            <a:r>
              <a:rPr lang="ru-RU" b="0" i="0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Banner Semibold" pitchFamily="2" charset="0"/>
              </a:rPr>
              <a:t>Рост продуктивности.</a:t>
            </a:r>
            <a:r>
              <a:rPr lang="ru-RU" b="0" i="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Banner Semibold" pitchFamily="2" charset="0"/>
              </a:rPr>
              <a:t> </a:t>
            </a:r>
            <a:r>
              <a:rPr lang="ru-RU" b="0" i="0" dirty="0">
                <a:solidFill>
                  <a:schemeClr val="accent1">
                    <a:lumMod val="75000"/>
                  </a:schemeClr>
                </a:solidFill>
                <a:effectLst/>
                <a:latin typeface="Sitka Banner Semibold" pitchFamily="2" charset="0"/>
              </a:rPr>
              <a:t>Сбалансированный гормональный фон, достаточное количество сна и умеренные физические нагрузки повышают умственную и физическую работоспособность. </a:t>
            </a:r>
          </a:p>
          <a:p>
            <a:pPr algn="just"/>
            <a:r>
              <a:rPr lang="ru-RU" sz="2400" b="0" i="0" dirty="0">
                <a:solidFill>
                  <a:schemeClr val="accent1">
                    <a:lumMod val="75000"/>
                  </a:schemeClr>
                </a:solidFill>
                <a:effectLst/>
                <a:latin typeface="Sitka Banner Semibold" pitchFamily="2" charset="0"/>
              </a:rPr>
              <a:t>2.</a:t>
            </a:r>
            <a:r>
              <a:rPr lang="ru-RU" b="0" i="0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Banner Semibold" pitchFamily="2" charset="0"/>
              </a:rPr>
              <a:t>Развитие лидерских качеств</a:t>
            </a:r>
            <a:r>
              <a:rPr lang="ru-RU" b="0" i="0" dirty="0">
                <a:solidFill>
                  <a:schemeClr val="accent1">
                    <a:lumMod val="75000"/>
                  </a:schemeClr>
                </a:solidFill>
                <a:effectLst/>
                <a:latin typeface="Sitka Banner Semibold" pitchFamily="2" charset="0"/>
              </a:rPr>
              <a:t>. Уверенность в себе, умение быть </a:t>
            </a:r>
            <a:r>
              <a:rPr lang="ru-RU" b="0" i="0" dirty="0" err="1">
                <a:solidFill>
                  <a:schemeClr val="accent1">
                    <a:lumMod val="75000"/>
                  </a:schemeClr>
                </a:solidFill>
                <a:effectLst/>
                <a:latin typeface="Sitka Banner Semibold" pitchFamily="2" charset="0"/>
              </a:rPr>
              <a:t>стрессоустойчивой</a:t>
            </a:r>
            <a:r>
              <a:rPr lang="ru-RU" b="0" i="0" dirty="0">
                <a:solidFill>
                  <a:schemeClr val="accent1">
                    <a:lumMod val="75000"/>
                  </a:schemeClr>
                </a:solidFill>
                <a:effectLst/>
                <a:latin typeface="Sitka Banner Semibold" pitchFamily="2" charset="0"/>
              </a:rPr>
              <a:t> и мотивировать команду — важные лидерские компетенции. </a:t>
            </a:r>
          </a:p>
          <a:p>
            <a:pPr algn="just"/>
            <a:r>
              <a:rPr lang="ru-RU" sz="2400" b="0" i="0" dirty="0">
                <a:solidFill>
                  <a:schemeClr val="accent1">
                    <a:lumMod val="75000"/>
                  </a:schemeClr>
                </a:solidFill>
                <a:effectLst/>
                <a:latin typeface="Sitka Banner Semibold" pitchFamily="2" charset="0"/>
              </a:rPr>
              <a:t>3.</a:t>
            </a:r>
            <a:r>
              <a:rPr lang="ru-RU" i="0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Banner Semibold" pitchFamily="2" charset="0"/>
              </a:rPr>
              <a:t>Репутация и личный бренд</a:t>
            </a:r>
            <a:r>
              <a:rPr lang="ru-RU" b="0" i="0" dirty="0">
                <a:solidFill>
                  <a:schemeClr val="accent1">
                    <a:lumMod val="75000"/>
                  </a:schemeClr>
                </a:solidFill>
                <a:effectLst/>
                <a:latin typeface="Sitka Banner Semibold" pitchFamily="2" charset="0"/>
              </a:rPr>
              <a:t>. Современное общество ценит гармоничное сочетание профессионализма и внутренней силы. </a:t>
            </a:r>
          </a:p>
        </p:txBody>
      </p:sp>
      <p:pic>
        <p:nvPicPr>
          <p:cNvPr id="8194" name="Picture 2" descr="СОВРЕМЕННАЯ ЖЕНЩИНА: ФОРМУЛА УСПЕХА действий, побед, достижений.">
            <a:extLst>
              <a:ext uri="{FF2B5EF4-FFF2-40B4-BE49-F238E27FC236}">
                <a16:creationId xmlns:a16="http://schemas.microsoft.com/office/drawing/2014/main" id="{C628A50B-3F4A-44DE-8D4C-DE1E7CA8E0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4329" y="277586"/>
            <a:ext cx="5138057" cy="5731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22415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CFA18F7-C3E0-4023-BA96-1378E98A8678}"/>
              </a:ext>
            </a:extLst>
          </p:cNvPr>
          <p:cNvSpPr/>
          <p:nvPr/>
        </p:nvSpPr>
        <p:spPr>
          <a:xfrm>
            <a:off x="221382" y="327259"/>
            <a:ext cx="7536580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ru-RU" sz="1600" b="1" i="0" u="sng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"/>
              </a:rPr>
              <a:t>Практические рекомендации по поддержанию женского здоровья</a:t>
            </a:r>
          </a:p>
          <a:p>
            <a:pPr algn="just"/>
            <a:r>
              <a:rPr lang="ru-RU" sz="1600" b="0" i="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"/>
              </a:rPr>
              <a:t>В качестве основных направлений для сохранения и укрепления женского здоровья, а следовательно, и для улучшения профессиональных и социальных перспектив несколько ключевых рекомендаций:</a:t>
            </a:r>
          </a:p>
          <a:p>
            <a:pPr algn="just">
              <a:buFont typeface="+mj-lt"/>
              <a:buAutoNum type="arabicPeriod"/>
            </a:pPr>
            <a:r>
              <a:rPr lang="ru-RU" sz="1600" b="1" i="0" u="sng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"/>
              </a:rPr>
              <a:t>Регулярные медицинские осмотры. </a:t>
            </a:r>
            <a:r>
              <a:rPr lang="ru-RU" sz="1600" b="0" i="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"/>
              </a:rPr>
              <a:t>Посещайте гинеколога, эндокринолога и терапевта не реже одного раза в год. Не откладывайте визиты при появлении симптомов гормональных или репродуктивных нарушений.</a:t>
            </a:r>
          </a:p>
          <a:p>
            <a:pPr algn="just">
              <a:buFont typeface="+mj-lt"/>
              <a:buAutoNum type="arabicPeriod"/>
            </a:pPr>
            <a:r>
              <a:rPr lang="ru-RU" sz="1600" b="1" i="0" u="sng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"/>
              </a:rPr>
              <a:t>Здоровый образ жизни.</a:t>
            </a:r>
            <a:r>
              <a:rPr lang="ru-RU" sz="1600" b="0" i="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"/>
              </a:rPr>
              <a:t> Сбалансированное питание, физические тренировки, отказ от вредных привычек — базис для хорошего самочувствия. Обращайте  внимание на потребление витаминов и минералов, необходимых для поддержания общего тонуса и профилактики дефицитов.</a:t>
            </a:r>
          </a:p>
          <a:p>
            <a:pPr algn="just">
              <a:buFont typeface="+mj-lt"/>
              <a:buAutoNum type="arabicPeriod"/>
            </a:pPr>
            <a:r>
              <a:rPr lang="ru-RU" sz="1600" b="1" i="0" u="sng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"/>
              </a:rPr>
              <a:t>Управление стрессом.</a:t>
            </a:r>
            <a:r>
              <a:rPr lang="ru-RU" sz="1600" b="1" i="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"/>
              </a:rPr>
              <a:t> </a:t>
            </a:r>
            <a:r>
              <a:rPr lang="ru-RU" sz="1600" b="0" i="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"/>
              </a:rPr>
              <a:t>Практикуйте методы релаксации (медитацию, йогу, прогулки на природе), старайтесь грамотно планировать день, чтобы избегать эмоциональных перегрузок. </a:t>
            </a:r>
            <a:r>
              <a:rPr lang="ru-RU" sz="16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"/>
              </a:rPr>
              <a:t>Обращайтесь</a:t>
            </a:r>
            <a:r>
              <a:rPr lang="ru-RU" sz="1600" b="0" i="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"/>
              </a:rPr>
              <a:t> к психологу или коучу, если чувствуете, что вам необходима дополнительная поддержка.</a:t>
            </a:r>
          </a:p>
          <a:p>
            <a:pPr algn="just">
              <a:buFont typeface="+mj-lt"/>
              <a:buAutoNum type="arabicPeriod"/>
            </a:pPr>
            <a:r>
              <a:rPr lang="ru-RU" sz="1600" b="1" i="0" u="sng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"/>
              </a:rPr>
              <a:t>Регуляция режима сна. </a:t>
            </a:r>
            <a:r>
              <a:rPr lang="ru-RU" sz="1600" b="0" i="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"/>
              </a:rPr>
              <a:t>7–8-часовой ночной отдых в одно и то же время. Хронический недосып негативно влияет на работоспособность, гормональный баланс и иммунитет.</a:t>
            </a:r>
          </a:p>
          <a:p>
            <a:pPr algn="just">
              <a:buFont typeface="+mj-lt"/>
              <a:buAutoNum type="arabicPeriod"/>
            </a:pPr>
            <a:r>
              <a:rPr lang="ru-RU" sz="1600" b="1" i="0" u="sng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"/>
              </a:rPr>
              <a:t>Развитие эмоционального интеллекта.</a:t>
            </a:r>
            <a:r>
              <a:rPr lang="ru-RU" sz="1600" b="1" i="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"/>
              </a:rPr>
              <a:t> </a:t>
            </a:r>
            <a:r>
              <a:rPr lang="ru-RU" sz="1600" b="0" i="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"/>
              </a:rPr>
              <a:t>Учитесь понимать свои эмоции, распознавать их триггеры и адекватно выражать чувства. Это поможет выстраивать здоровые отношения в коллективе и с близкими, а также сохранит психическое равновесие.</a:t>
            </a:r>
          </a:p>
          <a:p>
            <a:pPr algn="just">
              <a:buFont typeface="+mj-lt"/>
              <a:buAutoNum type="arabicPeriod"/>
            </a:pPr>
            <a:r>
              <a:rPr lang="ru-RU" sz="1600" b="1" i="0" u="sng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"/>
              </a:rPr>
              <a:t>Планирование беременности и репродуктивного здоровья. </a:t>
            </a:r>
            <a:r>
              <a:rPr lang="ru-RU" sz="1600" b="0" i="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"/>
              </a:rPr>
              <a:t>Если вы планируете беременность, обсудите с врачом все сопутствующие факторы: питание, физические нагрузки, дополнительные витамины. При необходимости воспользуйтесь консультациями узких специалистов.</a:t>
            </a:r>
          </a:p>
        </p:txBody>
      </p:sp>
      <p:pic>
        <p:nvPicPr>
          <p:cNvPr id="9218" name="Picture 2" descr="Формула здоровья: смотрите и скачивайте изображения — Яндекс Картинки">
            <a:extLst>
              <a:ext uri="{FF2B5EF4-FFF2-40B4-BE49-F238E27FC236}">
                <a16:creationId xmlns:a16="http://schemas.microsoft.com/office/drawing/2014/main" id="{455819DA-B8F4-4A65-8A6F-A2D0678AED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1386" y="465364"/>
            <a:ext cx="4294413" cy="6049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876939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295</TotalTime>
  <Words>1537</Words>
  <Application>Microsoft Office PowerPoint</Application>
  <PresentationFormat>Широкоэкранный</PresentationFormat>
  <Paragraphs>66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30" baseType="lpstr">
      <vt:lpstr>Arial</vt:lpstr>
      <vt:lpstr>Bad Script</vt:lpstr>
      <vt:lpstr>Calibri</vt:lpstr>
      <vt:lpstr>Calibri Light</vt:lpstr>
      <vt:lpstr>Franklin Gothic Medium Cond</vt:lpstr>
      <vt:lpstr>Google Sans</vt:lpstr>
      <vt:lpstr>Miama Nueva</vt:lpstr>
      <vt:lpstr>Monotype Corsiva</vt:lpstr>
      <vt:lpstr>Proxima</vt:lpstr>
      <vt:lpstr>Segoe Script</vt:lpstr>
      <vt:lpstr>Segoe UI Semibold</vt:lpstr>
      <vt:lpstr>Segoe UI Variable Display Semib</vt:lpstr>
      <vt:lpstr>Sitka Banner Semibold</vt:lpstr>
      <vt:lpstr>Sitka Heading</vt:lpstr>
      <vt:lpstr>Sitka Text</vt:lpstr>
      <vt:lpstr>Sitka Text Semibold</vt:lpstr>
      <vt:lpstr>Times New Roman</vt:lpstr>
      <vt:lpstr>Wingdings</vt:lpstr>
      <vt:lpstr>Тема Office</vt:lpstr>
      <vt:lpstr>Здоровье женщины- формула успеха на работе и дома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Здоровье женщины- формула успеха на работе и дома</dc:title>
  <dc:creator>Лариса Ивановна Лагунчик</dc:creator>
  <cp:lastModifiedBy>Лариса Ивановна Лагунчик</cp:lastModifiedBy>
  <cp:revision>1</cp:revision>
  <dcterms:created xsi:type="dcterms:W3CDTF">2026-07-27T06:53:40Z</dcterms:created>
  <dcterms:modified xsi:type="dcterms:W3CDTF">2026-07-27T11:49:25Z</dcterms:modified>
</cp:coreProperties>
</file>