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99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69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83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04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79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050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47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36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7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7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681E6A-D1EA-4E89-9E08-811677FCEB33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8B9598-BE09-4BAF-8688-F3AD2DA0FC1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3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C21F68-E436-4BC2-89F2-405B1B5137E3}"/>
              </a:ext>
            </a:extLst>
          </p:cNvPr>
          <p:cNvSpPr/>
          <p:nvPr/>
        </p:nvSpPr>
        <p:spPr>
          <a:xfrm>
            <a:off x="1470212" y="304800"/>
            <a:ext cx="972670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 «</a:t>
            </a:r>
            <a:r>
              <a:rPr lang="ru-RU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Марьиногорская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районная больница»</a:t>
            </a:r>
          </a:p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ноября 2026 года</a:t>
            </a:r>
          </a:p>
          <a:p>
            <a:pPr algn="ctr"/>
            <a:endParaRPr lang="ru-RU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Всемирный день борьбы с сахарным диабетом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Код 5.5: всё о профилактике диабета.</a:t>
            </a:r>
          </a:p>
        </p:txBody>
      </p:sp>
    </p:spTree>
    <p:extLst>
      <p:ext uri="{BB962C8B-B14F-4D97-AF65-F5344CB8AC3E}">
        <p14:creationId xmlns:p14="http://schemas.microsoft.com/office/powerpoint/2010/main" val="220198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CEB488-E417-4515-89C0-204B90F63237}"/>
              </a:ext>
            </a:extLst>
          </p:cNvPr>
          <p:cNvSpPr/>
          <p:nvPr/>
        </p:nvSpPr>
        <p:spPr>
          <a:xfrm>
            <a:off x="161365" y="394448"/>
            <a:ext cx="1171687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мероприятия — повышение осведомленности населения о рисках, профилактике, ранней диагностике и современных возможностях лечения заболевания.</a:t>
            </a:r>
          </a:p>
          <a:p>
            <a:endParaRPr lang="ru-RU" sz="2800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800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2024–2026 годах глобальная кампания проходит под единым трехлетним девизом </a:t>
            </a:r>
            <a:r>
              <a:rPr lang="ru-RU" sz="28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«Диабет и благополучие»</a:t>
            </a:r>
            <a:r>
              <a:rPr lang="ru-RU" sz="2800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Главный акцент кампании - при правильном доступе к лечению и поддержке каждый пациент может жить полноценной и качественной жизнью.</a:t>
            </a:r>
            <a:endParaRPr lang="ru-RU" sz="2800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6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6B990C-78ED-40F8-BD55-FB1DA5DF08EA}"/>
              </a:ext>
            </a:extLst>
          </p:cNvPr>
          <p:cNvSpPr/>
          <p:nvPr/>
        </p:nvSpPr>
        <p:spPr>
          <a:xfrm>
            <a:off x="528917" y="277907"/>
            <a:ext cx="114210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эффективной </a:t>
            </a:r>
            <a:r>
              <a:rPr lang="ru-RU" sz="2800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 и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lang="ru-RU" sz="2800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ru-RU" sz="2800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Всемирного дня борьбы с диабетом ключевое значение имеет выявление скрытых нарушений углеводного обмена (</a:t>
            </a:r>
            <a:r>
              <a:rPr lang="ru-RU" sz="2800" b="0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предиабета</a:t>
            </a:r>
            <a:r>
              <a:rPr lang="ru-RU" sz="2800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и оценка индивидуальных факторов риска.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b="0" u="none" strike="noStrike" dirty="0">
              <a:solidFill>
                <a:schemeClr val="accent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0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Диабет 2-го типа часто развивается бессимптомно в течение многих лет, поэтому регулярный </a:t>
            </a:r>
            <a:r>
              <a:rPr lang="ru-RU" sz="2800" b="0" u="sng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чекап</a:t>
            </a:r>
            <a:r>
              <a:rPr lang="ru-RU" sz="2800" b="0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 каждому, особенно людям старше 35–40 лет или имеющим избыточный вес.</a:t>
            </a:r>
          </a:p>
        </p:txBody>
      </p:sp>
    </p:spTree>
    <p:extLst>
      <p:ext uri="{BB962C8B-B14F-4D97-AF65-F5344CB8AC3E}">
        <p14:creationId xmlns:p14="http://schemas.microsoft.com/office/powerpoint/2010/main" val="409580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FF5E1B-4F25-4E44-A2F3-B5C10973C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413" y="16327"/>
            <a:ext cx="7566211" cy="678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проверить здоровье (Скрининг)</a:t>
            </a:r>
            <a:endParaRPr kumimoji="0" lang="ru-RU" altLang="ru-RU" b="0" i="0" u="sng" strike="noStrike" cap="none" normalizeH="0" baseline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ранней диагностики диабета и оценки рисков рекомендуется пройти следующие лабораторные и антропометрические исследования: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Глюкоза натощак:</a:t>
            </a:r>
            <a:r>
              <a:rPr kumimoji="0" lang="ru-RU" altLang="ru-RU" b="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анализ капиллярной или венозной крови. Норма для венозной плазмы —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менее 6,1 ммоль/л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(для капиллярной крови из пальца —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менее 5,6 ммоль/л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Гликированный</a:t>
            </a: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гемоглобин (HbA1c):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Самый надежный показатель, который отражает средний уровень сахара в крови за последние 3 месяца. Норма —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менее 5,7%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 от 5,7% до 6,4% указывает на </a:t>
            </a:r>
            <a:r>
              <a:rPr kumimoji="0" lang="ru-RU" altLang="ru-RU" b="1" i="0" u="sng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</a:t>
            </a: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Глюкозотолерантный</a:t>
            </a: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тест (ГТТ):</a:t>
            </a:r>
            <a:r>
              <a:rPr kumimoji="0" lang="ru-RU" altLang="ru-RU" b="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 врачом при пограничных значениях. Измеряется уровень сахара натощак и через 2 часа после приема раствора глюкозы.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ИМТ и окружности талии: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массы тела выше 25 кг/м² увеличивает риски. Особое внимание уделяется абдоминальному ожирению: окружность талии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 80 см у женщин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более 94 см у мужчин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серьезный маркер инсулинорезистентности.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Шкала риска FINDRISK:</a:t>
            </a:r>
            <a:r>
              <a:rPr kumimoji="0" lang="ru-RU" altLang="ru-RU" b="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опросник из 8 вопросов (возраст, ИМТ, активность, питание, наследственность и др.), который позволяет оценить вероятность развития диабета в ближайшие 10 лет без сдачи крови. Пройти его можно в кабинетах профилактики любой поликлиники во время акций 14 ноября.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B53F62-2CE4-446C-BE40-DCE0AD973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 descr="Шприц руке фотографии — Скачать бесплатные ...">
            <a:extLst>
              <a:ext uri="{FF2B5EF4-FFF2-40B4-BE49-F238E27FC236}">
                <a16:creationId xmlns:a16="http://schemas.microsoft.com/office/drawing/2014/main" id="{29AC9368-0BA9-4EA4-A299-E4D5A6ED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624" y="800660"/>
            <a:ext cx="3711388" cy="424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493F15-0FF6-47FD-9223-24D0E4E7E6EC}"/>
              </a:ext>
            </a:extLst>
          </p:cNvPr>
          <p:cNvSpPr/>
          <p:nvPr/>
        </p:nvSpPr>
        <p:spPr>
          <a:xfrm>
            <a:off x="152400" y="179294"/>
            <a:ext cx="60242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профилактика: 3 главных шага</a:t>
            </a:r>
          </a:p>
          <a:p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сахарного диабета 2-го типа строится на изменении образа жизни и способна снизить риск развития заболевания более чем на 50%.</a:t>
            </a:r>
          </a:p>
          <a:p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по «Методу тарелки»</a:t>
            </a:r>
          </a:p>
          <a:p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Ограничьте быстрые углеводы (сладости, выпечку, сладкую газировку) и рафинированные продукты. Используйте простое правило для каждого основного приема пищи: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½ тарелки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0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некрахмалистые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овощи и зелень (капуста, огурцы, томаты, кабачки, брокколи).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¼ тарелки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сложные углеводы (гречка, овсянка длительной варки, бурый рис, макароны из твердых сортов пшеницы).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¼ тарелки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качественный белок (птица, рыба, яйца, бобовые, нежирный сыр).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C5C06D3-0C46-4078-9DB5-D8D3810505E8}"/>
              </a:ext>
            </a:extLst>
          </p:cNvPr>
          <p:cNvSpPr/>
          <p:nvPr/>
        </p:nvSpPr>
        <p:spPr>
          <a:xfrm>
            <a:off x="6248400" y="179295"/>
            <a:ext cx="56836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активность против инсулинорезистентности</a:t>
            </a:r>
          </a:p>
          <a:p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Мышцы — главный потребитель глюкозы в организме. Физическая нагрузка делает клетки более чувствительными к инсулину.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Стремитесь к </a:t>
            </a: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150 минутам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умеренной аэробной активности в неделю (например, 5 дней в неделю по 30 минут быстрой ходьбы, плавания или езды на велосипеде).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Добавьте легкие силовые упражнения 2 раза в неделю.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CC6ECC7-CCFE-473E-9C3A-1A2F99C3D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138619"/>
            <a:ext cx="5602941" cy="2072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ru-RU" altLang="ru-RU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Контроль веса</a:t>
            </a:r>
            <a:endParaRPr kumimoji="0" lang="ru-RU" altLang="ru-RU" b="0" i="0" u="sng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избыточной массы тела всего на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5–7%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исходного веса в сочетании с регулярными нагрузками радикально снижает риск перехода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предиабета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клиническую форму сахарного диабета.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35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ECD2DD-EBD3-4F26-BBD3-7D75B30F3FF6}"/>
              </a:ext>
            </a:extLst>
          </p:cNvPr>
          <p:cNvSpPr/>
          <p:nvPr/>
        </p:nvSpPr>
        <p:spPr>
          <a:xfrm>
            <a:off x="259975" y="268941"/>
            <a:ext cx="67056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пройти обследование в Марьиной Горке и </a:t>
            </a:r>
            <a:r>
              <a:rPr lang="ru-RU" b="1" u="sng" strike="noStrik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Пуховичском</a:t>
            </a: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районе?</a:t>
            </a:r>
          </a:p>
          <a:p>
            <a:r>
              <a:rPr lang="ru-RU" b="1" u="none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хотите пройти профилактический </a:t>
            </a:r>
            <a:r>
              <a:rPr lang="ru-RU" b="1" u="none" strike="noStrik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чекап</a:t>
            </a:r>
            <a:r>
              <a:rPr lang="ru-RU" b="1" u="none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вам доступны следующие варианты: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Пуховичская</a:t>
            </a: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районная больница (г. Марьина Горка, ул. Калинина, 50):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преддверии 14 ноября в поликлинике и амбулаториях района работают кабинеты доврачебного приема и диспансеризации. Там можно бесплатно измерить рост, вес, артериальное давление, заполнить анкету рисков и получить направление на анализ глюкозы крови.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Профильные коммерческие лаборатории (</a:t>
            </a:r>
            <a:r>
              <a:rPr lang="ru-RU" b="1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Синэво</a:t>
            </a: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b="1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Helix</a:t>
            </a: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u="none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Инвитро</a:t>
            </a:r>
            <a:r>
              <a:rPr lang="ru-RU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b="0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Минске и крупных районных центрах к 14 ноября лаборатории часто запускают специализированные комплексные пакеты анализов («Контроль диабета», «</a:t>
            </a:r>
            <a:r>
              <a:rPr lang="ru-RU" b="0" u="sng" strike="noStrike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Предиабет</a:t>
            </a:r>
            <a:r>
              <a:rPr lang="ru-RU" b="0" u="sng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») со скидками.</a:t>
            </a:r>
          </a:p>
        </p:txBody>
      </p:sp>
      <p:pic>
        <p:nvPicPr>
          <p:cNvPr id="3076" name="Picture 4" descr="Больница в Марьиной Горке — Регион">
            <a:extLst>
              <a:ext uri="{FF2B5EF4-FFF2-40B4-BE49-F238E27FC236}">
                <a16:creationId xmlns:a16="http://schemas.microsoft.com/office/drawing/2014/main" id="{E13FF14D-A1BF-4324-8E78-91C733063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482" y="530074"/>
            <a:ext cx="4580965" cy="492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28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8D6B6D-B791-4C5E-A0AE-8DE5D6E6F23B}"/>
              </a:ext>
            </a:extLst>
          </p:cNvPr>
          <p:cNvSpPr/>
          <p:nvPr/>
        </p:nvSpPr>
        <p:spPr>
          <a:xfrm>
            <a:off x="448235" y="914400"/>
            <a:ext cx="113582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на главном аспекте - здоровье:  Ваше здоровье — это результат Ваших ежедневных выборов! </a:t>
            </a:r>
          </a:p>
          <a:p>
            <a:pPr algn="ctr"/>
            <a:endParaRPr lang="ru-RU" sz="32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выбор в пользу себя уже сегодня!</a:t>
            </a:r>
            <a:endParaRPr lang="ru-RU" sz="32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Главная — Марьиногорская центральная районная больница">
            <a:extLst>
              <a:ext uri="{FF2B5EF4-FFF2-40B4-BE49-F238E27FC236}">
                <a16:creationId xmlns:a16="http://schemas.microsoft.com/office/drawing/2014/main" id="{31FBDBDB-0339-497A-ABCD-BAADF8361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4" y="3503355"/>
            <a:ext cx="5426449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49170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</TotalTime>
  <Words>687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Ивановна Лагунчик</dc:creator>
  <cp:lastModifiedBy>Лариса Ивановна Лагунчик</cp:lastModifiedBy>
  <cp:revision>1</cp:revision>
  <dcterms:created xsi:type="dcterms:W3CDTF">2026-11-05T12:18:43Z</dcterms:created>
  <dcterms:modified xsi:type="dcterms:W3CDTF">2026-11-05T13:24:28Z</dcterms:modified>
</cp:coreProperties>
</file>